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256" r:id="rId2"/>
    <p:sldId id="264" r:id="rId3"/>
    <p:sldId id="287" r:id="rId4"/>
    <p:sldId id="286" r:id="rId5"/>
    <p:sldId id="257" r:id="rId6"/>
    <p:sldId id="258" r:id="rId7"/>
    <p:sldId id="259" r:id="rId8"/>
    <p:sldId id="260" r:id="rId9"/>
    <p:sldId id="261" r:id="rId10"/>
    <p:sldId id="262" r:id="rId11"/>
    <p:sldId id="263" r:id="rId12"/>
    <p:sldId id="292" r:id="rId13"/>
    <p:sldId id="293" r:id="rId14"/>
    <p:sldId id="294" r:id="rId15"/>
    <p:sldId id="295" r:id="rId16"/>
    <p:sldId id="296" r:id="rId17"/>
    <p:sldId id="297" r:id="rId18"/>
    <p:sldId id="298" r:id="rId19"/>
    <p:sldId id="299" r:id="rId20"/>
    <p:sldId id="300" r:id="rId21"/>
    <p:sldId id="279" r:id="rId22"/>
    <p:sldId id="291" r:id="rId23"/>
    <p:sldId id="282" r:id="rId24"/>
    <p:sldId id="280" r:id="rId25"/>
    <p:sldId id="281" r:id="rId26"/>
    <p:sldId id="288" r:id="rId27"/>
    <p:sldId id="289" r:id="rId28"/>
    <p:sldId id="302" r:id="rId29"/>
    <p:sldId id="284" r:id="rId30"/>
    <p:sldId id="301" r:id="rId31"/>
    <p:sldId id="285" r:id="rId3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72364" autoAdjust="0"/>
  </p:normalViewPr>
  <p:slideViewPr>
    <p:cSldViewPr snapToGrid="0">
      <p:cViewPr varScale="1">
        <p:scale>
          <a:sx n="53" d="100"/>
          <a:sy n="53" d="100"/>
        </p:scale>
        <p:origin x="726" y="72"/>
      </p:cViewPr>
      <p:guideLst/>
    </p:cSldViewPr>
  </p:slideViewPr>
  <p:notesTextViewPr>
    <p:cViewPr>
      <p:scale>
        <a:sx n="1" d="1"/>
        <a:sy n="1" d="1"/>
      </p:scale>
      <p:origin x="0" y="0"/>
    </p:cViewPr>
  </p:notesTextViewPr>
  <p:notesViewPr>
    <p:cSldViewPr snapToGrid="0">
      <p:cViewPr varScale="1">
        <p:scale>
          <a:sx n="51" d="100"/>
          <a:sy n="51" d="100"/>
        </p:scale>
        <p:origin x="2690" y="2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AE006F75-F457-4470-883F-009115070790}" type="datetimeFigureOut">
              <a:rPr lang="en-US" smtClean="0"/>
              <a:t>1/28/2020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1299D8DF-4D6E-46DC-8B10-CA4718824BFA}" type="slidenum">
              <a:rPr lang="en-US" smtClean="0"/>
              <a:t>‹#›</a:t>
            </a:fld>
            <a:endParaRPr lang="en-US"/>
          </a:p>
        </p:txBody>
      </p:sp>
    </p:spTree>
    <p:extLst>
      <p:ext uri="{BB962C8B-B14F-4D97-AF65-F5344CB8AC3E}">
        <p14:creationId xmlns:p14="http://schemas.microsoft.com/office/powerpoint/2010/main" val="3672733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journals.aom.org/doi/10.5465/amj.2014.0506"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99D8DF-4D6E-46DC-8B10-CA4718824BFA}" type="slidenum">
              <a:rPr lang="en-US" smtClean="0"/>
              <a:t>1</a:t>
            </a:fld>
            <a:endParaRPr lang="en-US"/>
          </a:p>
        </p:txBody>
      </p:sp>
    </p:spTree>
    <p:extLst>
      <p:ext uri="{BB962C8B-B14F-4D97-AF65-F5344CB8AC3E}">
        <p14:creationId xmlns:p14="http://schemas.microsoft.com/office/powerpoint/2010/main" val="4205561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book grew out of a love for what we do and a passion for helping</a:t>
            </a:r>
            <a:r>
              <a:rPr lang="en-US" baseline="0" dirty="0" smtClean="0"/>
              <a:t> </a:t>
            </a:r>
            <a:r>
              <a:rPr lang="en-US" dirty="0" smtClean="0"/>
              <a:t>others discover and cultivate pathways to successful, satisfying, and thriving professional careers. We work in different libraries, in different roles, and have different backgrounds, experiences, and skills. Yet we</a:t>
            </a:r>
            <a:r>
              <a:rPr lang="en-US" baseline="0" dirty="0" smtClean="0"/>
              <a:t> </a:t>
            </a:r>
            <a:r>
              <a:rPr lang="en-US" dirty="0" smtClean="0"/>
              <a:t>have collaborated over the years on developing a variety of</a:t>
            </a:r>
            <a:r>
              <a:rPr lang="en-US" baseline="0" dirty="0" smtClean="0"/>
              <a:t> </a:t>
            </a:r>
            <a:r>
              <a:rPr lang="en-US" dirty="0" smtClean="0"/>
              <a:t>professional</a:t>
            </a:r>
            <a:r>
              <a:rPr lang="en-US" baseline="0" dirty="0" smtClean="0"/>
              <a:t> </a:t>
            </a:r>
            <a:r>
              <a:rPr lang="en-US" dirty="0" smtClean="0"/>
              <a:t>development opportunities for students, job seekers, and librarians (both</a:t>
            </a:r>
            <a:r>
              <a:rPr lang="en-US" baseline="0" dirty="0" smtClean="0"/>
              <a:t> </a:t>
            </a:r>
            <a:r>
              <a:rPr lang="en-US" dirty="0" smtClean="0"/>
              <a:t>new and seasoned).</a:t>
            </a:r>
            <a:endParaRPr lang="en-US" baseline="0" dirty="0" smtClean="0"/>
          </a:p>
          <a:p>
            <a:endParaRPr lang="en-US" dirty="0" smtClean="0"/>
          </a:p>
          <a:p>
            <a:r>
              <a:rPr lang="en-US" dirty="0" smtClean="0"/>
              <a:t>Along the way we’ve enjoyed hundreds of collegial relationships</a:t>
            </a:r>
            <a:r>
              <a:rPr lang="en-US" baseline="0" dirty="0" smtClean="0"/>
              <a:t> </a:t>
            </a:r>
            <a:r>
              <a:rPr lang="en-US" dirty="0" smtClean="0"/>
              <a:t>and participated in thousands of conversations about becoming a professional and building a practice. In recent years, we’ve witnessed a growing</a:t>
            </a:r>
            <a:r>
              <a:rPr lang="en-US" baseline="0" dirty="0" smtClean="0"/>
              <a:t> </a:t>
            </a:r>
            <a:r>
              <a:rPr lang="en-US" dirty="0" smtClean="0"/>
              <a:t>demand for programming to assist people with some of the challenges and</a:t>
            </a:r>
            <a:r>
              <a:rPr lang="en-US" baseline="0" dirty="0" smtClean="0"/>
              <a:t> </a:t>
            </a:r>
            <a:r>
              <a:rPr lang="en-US" dirty="0" smtClean="0"/>
              <a:t>struggles they feel as they seek direction and meaning in the profession,</a:t>
            </a:r>
            <a:r>
              <a:rPr lang="en-US" baseline="0" dirty="0" smtClean="0"/>
              <a:t> </a:t>
            </a:r>
            <a:r>
              <a:rPr lang="en-US" dirty="0" smtClean="0"/>
              <a:t>adapt to new roles, go up for promotion or tenure, or simply work to find a</a:t>
            </a:r>
            <a:r>
              <a:rPr lang="en-US" baseline="0" dirty="0" smtClean="0"/>
              <a:t> </a:t>
            </a:r>
            <a:r>
              <a:rPr lang="en-US" dirty="0" smtClean="0"/>
              <a:t>job. Many of the concepts, exercises, and questions that are included in this book grew out of our collaborative programming.</a:t>
            </a:r>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2</a:t>
            </a:fld>
            <a:endParaRPr lang="en-US"/>
          </a:p>
        </p:txBody>
      </p:sp>
    </p:spTree>
    <p:extLst>
      <p:ext uri="{BB962C8B-B14F-4D97-AF65-F5344CB8AC3E}">
        <p14:creationId xmlns:p14="http://schemas.microsoft.com/office/powerpoint/2010/main" val="3875286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first chapter, you will be introduced to five professional personas, giving you a taste of what librarianship is like, day to day, in different contexts. Joy is a branch manager in a public library, Marcus is a school</a:t>
            </a:r>
            <a:r>
              <a:rPr lang="en-US" baseline="0" dirty="0" smtClean="0"/>
              <a:t> </a:t>
            </a:r>
            <a:r>
              <a:rPr lang="en-US" dirty="0" smtClean="0"/>
              <a:t>librarian, Amir works in a special library in the financial services industry,</a:t>
            </a:r>
            <a:r>
              <a:rPr lang="en-US" baseline="0" dirty="0" smtClean="0"/>
              <a:t> </a:t>
            </a:r>
            <a:r>
              <a:rPr lang="en-US" dirty="0" smtClean="0"/>
              <a:t>Sana works at a small liberal arts college, and Camila is an archivist for a</a:t>
            </a:r>
            <a:r>
              <a:rPr lang="en-US" baseline="0" dirty="0" smtClean="0"/>
              <a:t> </a:t>
            </a:r>
            <a:r>
              <a:rPr lang="en-US" dirty="0" smtClean="0"/>
              <a:t>literary society. Throughout the book, we will rely on these personas to</a:t>
            </a:r>
            <a:r>
              <a:rPr lang="en-US" baseline="0" dirty="0" smtClean="0"/>
              <a:t> </a:t>
            </a:r>
            <a:r>
              <a:rPr lang="en-US" dirty="0" smtClean="0"/>
              <a:t>provide concrete examples of some of the challenges and practices discussed. These people are composites, their experiences and attitudes</a:t>
            </a:r>
            <a:r>
              <a:rPr lang="en-US" baseline="0" dirty="0" smtClean="0"/>
              <a:t> </a:t>
            </a:r>
            <a:r>
              <a:rPr lang="en-US" dirty="0" smtClean="0"/>
              <a:t>drawn from those of people we have met along our own professional journeys or pulled from situations and obstacles and relationships we’ve experienced ourselves. Their individual stories help to illustrate specific</a:t>
            </a:r>
            <a:r>
              <a:rPr lang="en-US" baseline="0" dirty="0" smtClean="0"/>
              <a:t> </a:t>
            </a:r>
            <a:r>
              <a:rPr lang="en-US" dirty="0" smtClean="0"/>
              <a:t>circumstances, as well as problems, actions, and solutions. We’ve attempted</a:t>
            </a:r>
            <a:r>
              <a:rPr lang="en-US" baseline="0" dirty="0" smtClean="0"/>
              <a:t> </a:t>
            </a:r>
            <a:r>
              <a:rPr lang="en-US" dirty="0" smtClean="0"/>
              <a:t>to design the persona narratives in any given chapter to stand on their</a:t>
            </a:r>
            <a:r>
              <a:rPr lang="en-US" baseline="0" dirty="0" smtClean="0"/>
              <a:t> </a:t>
            </a:r>
            <a:r>
              <a:rPr lang="en-US" dirty="0" smtClean="0"/>
              <a:t>own.</a:t>
            </a:r>
          </a:p>
          <a:p>
            <a:endParaRPr lang="en-US" dirty="0" smtClean="0"/>
          </a:p>
          <a:p>
            <a:r>
              <a:rPr lang="en-US" dirty="0" smtClean="0"/>
              <a:t>In our presentation and discussion today, we will talk</a:t>
            </a:r>
            <a:r>
              <a:rPr lang="en-US" baseline="0" dirty="0" smtClean="0"/>
              <a:t> briefly about of the 7 chapters in the book, and then take a deeper dive into 2 specific chapters: Relationship building, and forming habits for professional growth. Then, we will introduce a few exercise, do some individual journaling and writing, the small group discussions, and then we’ll open it up for a whole group share back, and Q&amp;A. </a:t>
            </a:r>
          </a:p>
          <a:p>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3</a:t>
            </a:fld>
            <a:endParaRPr lang="en-US"/>
          </a:p>
        </p:txBody>
      </p:sp>
    </p:spTree>
    <p:extLst>
      <p:ext uri="{BB962C8B-B14F-4D97-AF65-F5344CB8AC3E}">
        <p14:creationId xmlns:p14="http://schemas.microsoft.com/office/powerpoint/2010/main" val="1171583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Success is whatever you want it to be--or whatever you need it to be at a given moment. That is to say, what success looks like can certainly change with context. It might be a feeling, or a tangible objective. For this book, we think of professional success (or the quest for success) as both a daily challenge and a long-term goal. Our focus is on a steady, deliberate, and also creative approach to building your professional practice. It’s a journey, from establishing a vision of where you’re headed, to recognizing milestones reached along the way. Each of us interprets, pursues, achieves, and celebrates success differently. </a:t>
            </a:r>
            <a:r>
              <a:rPr lang="en-US" dirty="0"/>
              <a:t>Success is also rarely (if ever) “won and done.” It requires some maintenance and care. </a:t>
            </a:r>
            <a:endParaRPr lang="en-US" b="0" dirty="0" smtClean="0">
              <a:effectLst/>
            </a:endParaRPr>
          </a:p>
        </p:txBody>
      </p:sp>
      <p:sp>
        <p:nvSpPr>
          <p:cNvPr id="4" name="Slide Number Placeholder 3"/>
          <p:cNvSpPr>
            <a:spLocks noGrp="1"/>
          </p:cNvSpPr>
          <p:nvPr>
            <p:ph type="sldNum" sz="quarter" idx="10"/>
          </p:nvPr>
        </p:nvSpPr>
        <p:spPr/>
        <p:txBody>
          <a:bodyPr/>
          <a:lstStyle/>
          <a:p>
            <a:fld id="{1299D8DF-4D6E-46DC-8B10-CA4718824BFA}" type="slidenum">
              <a:rPr lang="en-US" smtClean="0"/>
              <a:t>4</a:t>
            </a:fld>
            <a:endParaRPr lang="en-US"/>
          </a:p>
        </p:txBody>
      </p:sp>
    </p:spTree>
    <p:extLst>
      <p:ext uri="{BB962C8B-B14F-4D97-AF65-F5344CB8AC3E}">
        <p14:creationId xmlns:p14="http://schemas.microsoft.com/office/powerpoint/2010/main" val="2552640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fontAlgn="base"/>
            <a:r>
              <a:rPr lang="en-US" dirty="0"/>
              <a:t>This chapter provides information and exercises for reflection, aimed at getting you moving in the direction that’s right for you.</a:t>
            </a:r>
          </a:p>
          <a:p>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5</a:t>
            </a:fld>
            <a:endParaRPr lang="en-US"/>
          </a:p>
        </p:txBody>
      </p:sp>
    </p:spTree>
    <p:extLst>
      <p:ext uri="{BB962C8B-B14F-4D97-AF65-F5344CB8AC3E}">
        <p14:creationId xmlns:p14="http://schemas.microsoft.com/office/powerpoint/2010/main" val="978648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chapter features discussion and exercises related to how relationships contribute to “flourishing” at work, how networks function and how benefits circulate among individuals, developing different types of supportive relationships, and cultivating positive network behaviors.</a:t>
            </a:r>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6</a:t>
            </a:fld>
            <a:endParaRPr lang="en-US"/>
          </a:p>
        </p:txBody>
      </p:sp>
    </p:spTree>
    <p:extLst>
      <p:ext uri="{BB962C8B-B14F-4D97-AF65-F5344CB8AC3E}">
        <p14:creationId xmlns:p14="http://schemas.microsoft.com/office/powerpoint/2010/main" val="2664669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chapter looks at the complex systems that make up organizational culture and provides approaches to “decoding” culture and developing a relationship to culture that is empowering and engaged.</a:t>
            </a:r>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7</a:t>
            </a:fld>
            <a:endParaRPr lang="en-US"/>
          </a:p>
        </p:txBody>
      </p:sp>
    </p:spTree>
    <p:extLst>
      <p:ext uri="{BB962C8B-B14F-4D97-AF65-F5344CB8AC3E}">
        <p14:creationId xmlns:p14="http://schemas.microsoft.com/office/powerpoint/2010/main" val="673907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exercises in this chapter help you assess old habits, increase focus and productivity, develop healthy “habits of mind,” and approach habit formation in a way that helps make them “stick.”</a:t>
            </a:r>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8</a:t>
            </a:fld>
            <a:endParaRPr lang="en-US"/>
          </a:p>
        </p:txBody>
      </p:sp>
    </p:spTree>
    <p:extLst>
      <p:ext uri="{BB962C8B-B14F-4D97-AF65-F5344CB8AC3E}">
        <p14:creationId xmlns:p14="http://schemas.microsoft.com/office/powerpoint/2010/main" val="415772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chapter takes you through the structures and elements of stories and provides exercises related to using narrative as a way to “get the work done” day-to-day, as well as for self-knowledge and self-promotion.</a:t>
            </a:r>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9</a:t>
            </a:fld>
            <a:endParaRPr lang="en-US"/>
          </a:p>
        </p:txBody>
      </p:sp>
    </p:spTree>
    <p:extLst>
      <p:ext uri="{BB962C8B-B14F-4D97-AF65-F5344CB8AC3E}">
        <p14:creationId xmlns:p14="http://schemas.microsoft.com/office/powerpoint/2010/main" val="2720211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Discussions and exercises in this chapter provide opportunities to reflect on what is energizing or, alternatively, draining in your current practice, assess your role in certain workplace dynamics in order to devise a plan of action, respond productively to stressful situations, and develop a compassionate approach to self-evaluation and interactions with others.</a:t>
            </a:r>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10</a:t>
            </a:fld>
            <a:endParaRPr lang="en-US"/>
          </a:p>
        </p:txBody>
      </p:sp>
    </p:spTree>
    <p:extLst>
      <p:ext uri="{BB962C8B-B14F-4D97-AF65-F5344CB8AC3E}">
        <p14:creationId xmlns:p14="http://schemas.microsoft.com/office/powerpoint/2010/main" val="2168859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Discussions and exercises in this chapter address getting started and integrating reflection in your practice, building successful reflective habits, and implementing reflective strategies in collaborative efforts or groups.</a:t>
            </a:r>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11</a:t>
            </a:fld>
            <a:endParaRPr lang="en-US"/>
          </a:p>
        </p:txBody>
      </p:sp>
    </p:spTree>
    <p:extLst>
      <p:ext uri="{BB962C8B-B14F-4D97-AF65-F5344CB8AC3E}">
        <p14:creationId xmlns:p14="http://schemas.microsoft.com/office/powerpoint/2010/main" val="2186875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EB6A10-C7A8-4731-B5B5-63C9C458C6C4}" type="slidenum">
              <a:rPr lang="en-US" smtClean="0"/>
              <a:t>12</a:t>
            </a:fld>
            <a:endParaRPr lang="en-US"/>
          </a:p>
        </p:txBody>
      </p:sp>
    </p:spTree>
    <p:extLst>
      <p:ext uri="{BB962C8B-B14F-4D97-AF65-F5344CB8AC3E}">
        <p14:creationId xmlns:p14="http://schemas.microsoft.com/office/powerpoint/2010/main" val="4203281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fontAlgn="base"/>
            <a:r>
              <a:rPr lang="en-US" dirty="0"/>
              <a:t>Amir, our special librarian, maintains a complicated network of professional relationships. There is Amy, another librarian, who took him under his wing when he joined the firm and has provided various types of support since. There are a few individuals with whom he collaborates on multiple projects or initiatives, those with whom he socializes a bit, and just one or two who occasionally bring along family members to the backyard picnics hosted by Amir and his husband. Amir is not such a naturally outgoing guy, but has had to work hard to cultivate effective networking  behaviors and make himself an attractive candidate for support or promotion.</a:t>
            </a:r>
          </a:p>
          <a:p>
            <a:endParaRPr lang="en-US" dirty="0"/>
          </a:p>
          <a:p>
            <a:r>
              <a:rPr lang="en-US" dirty="0"/>
              <a:t>We all know that relationships are beneficial – it’s common sense.</a:t>
            </a:r>
          </a:p>
          <a:p>
            <a:r>
              <a:rPr lang="en-US" dirty="0"/>
              <a:t>Some traditional ways of thinking about the benefits of good work relationships:</a:t>
            </a:r>
          </a:p>
          <a:p>
            <a:pPr marL="174683" indent="-174683">
              <a:buFont typeface="Arial" panose="020B0604020202020204" pitchFamily="34" charset="0"/>
              <a:buChar char="•"/>
            </a:pPr>
            <a:r>
              <a:rPr lang="en-US" dirty="0"/>
              <a:t>Task assistance</a:t>
            </a:r>
          </a:p>
          <a:p>
            <a:pPr marL="174683" indent="-174683">
              <a:buFont typeface="Arial" panose="020B0604020202020204" pitchFamily="34" charset="0"/>
              <a:buChar char="•"/>
            </a:pPr>
            <a:r>
              <a:rPr lang="en-US" dirty="0"/>
              <a:t>Career advancement (meaning advice and sponsorship)</a:t>
            </a:r>
          </a:p>
          <a:p>
            <a:pPr marL="174683" indent="-174683">
              <a:buFont typeface="Arial" panose="020B0604020202020204" pitchFamily="34" charset="0"/>
              <a:buChar char="•"/>
            </a:pPr>
            <a:r>
              <a:rPr lang="en-US" dirty="0"/>
              <a:t>Emotional support</a:t>
            </a:r>
          </a:p>
          <a:p>
            <a:endParaRPr lang="en-US" dirty="0"/>
          </a:p>
          <a:p>
            <a:endParaRPr lang="en-US" dirty="0"/>
          </a:p>
        </p:txBody>
      </p:sp>
      <p:sp>
        <p:nvSpPr>
          <p:cNvPr id="4" name="Slide Number Placeholder 3"/>
          <p:cNvSpPr>
            <a:spLocks noGrp="1"/>
          </p:cNvSpPr>
          <p:nvPr>
            <p:ph type="sldNum" sz="quarter" idx="5"/>
          </p:nvPr>
        </p:nvSpPr>
        <p:spPr/>
        <p:txBody>
          <a:bodyPr/>
          <a:lstStyle/>
          <a:p>
            <a:fld id="{1299D8DF-4D6E-46DC-8B10-CA4718824BFA}" type="slidenum">
              <a:rPr lang="en-US" smtClean="0"/>
              <a:t>13</a:t>
            </a:fld>
            <a:endParaRPr lang="en-US"/>
          </a:p>
        </p:txBody>
      </p:sp>
    </p:spTree>
    <p:extLst>
      <p:ext uri="{BB962C8B-B14F-4D97-AF65-F5344CB8AC3E}">
        <p14:creationId xmlns:p14="http://schemas.microsoft.com/office/powerpoint/2010/main" val="1004903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all know that relationships are beneficial – it’s common sense.</a:t>
            </a:r>
          </a:p>
          <a:p>
            <a:r>
              <a:rPr lang="en-US" dirty="0"/>
              <a:t>Some traditional ways of thinking about the benefits of good work relationships:</a:t>
            </a:r>
          </a:p>
          <a:p>
            <a:pPr marL="174683" indent="-174683">
              <a:buFont typeface="Arial" panose="020B0604020202020204" pitchFamily="34" charset="0"/>
              <a:buChar char="•"/>
            </a:pPr>
            <a:r>
              <a:rPr lang="en-US" dirty="0"/>
              <a:t>Task assistance</a:t>
            </a:r>
          </a:p>
          <a:p>
            <a:pPr marL="174683" indent="-174683">
              <a:buFont typeface="Arial" panose="020B0604020202020204" pitchFamily="34" charset="0"/>
              <a:buChar char="•"/>
            </a:pPr>
            <a:r>
              <a:rPr lang="en-US" dirty="0"/>
              <a:t>Career advancement (meaning advice and sponsorship)</a:t>
            </a:r>
          </a:p>
          <a:p>
            <a:pPr marL="174683" indent="-174683">
              <a:buFont typeface="Arial" panose="020B0604020202020204" pitchFamily="34" charset="0"/>
              <a:buChar char="•"/>
            </a:pPr>
            <a:r>
              <a:rPr lang="en-US" dirty="0"/>
              <a:t>Emotional support</a:t>
            </a:r>
          </a:p>
          <a:p>
            <a:endParaRPr lang="en-US" dirty="0"/>
          </a:p>
          <a:p>
            <a:endParaRPr lang="en-US" dirty="0"/>
          </a:p>
        </p:txBody>
      </p:sp>
      <p:sp>
        <p:nvSpPr>
          <p:cNvPr id="4" name="Slide Number Placeholder 3"/>
          <p:cNvSpPr>
            <a:spLocks noGrp="1"/>
          </p:cNvSpPr>
          <p:nvPr>
            <p:ph type="sldNum" sz="quarter" idx="5"/>
          </p:nvPr>
        </p:nvSpPr>
        <p:spPr/>
        <p:txBody>
          <a:bodyPr/>
          <a:lstStyle/>
          <a:p>
            <a:fld id="{1299D8DF-4D6E-46DC-8B10-CA4718824BFA}" type="slidenum">
              <a:rPr lang="en-US" smtClean="0"/>
              <a:t>14</a:t>
            </a:fld>
            <a:endParaRPr lang="en-US"/>
          </a:p>
        </p:txBody>
      </p:sp>
    </p:spTree>
    <p:extLst>
      <p:ext uri="{BB962C8B-B14F-4D97-AF65-F5344CB8AC3E}">
        <p14:creationId xmlns:p14="http://schemas.microsoft.com/office/powerpoint/2010/main" val="3464411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a:t>
            </a:r>
            <a:r>
              <a:rPr lang="en-US" dirty="0">
                <a:hlinkClick r:id="rId3" tooltip="Amy E. Colbert"/>
              </a:rPr>
              <a:t>Amy E. Colbert</a:t>
            </a:r>
            <a:r>
              <a:rPr lang="en-US" dirty="0"/>
              <a:t>, </a:t>
            </a:r>
            <a:r>
              <a:rPr lang="en-US" dirty="0">
                <a:hlinkClick r:id="rId3" tooltip="Joyce E. Bono"/>
              </a:rPr>
              <a:t>Joyce E. Bono</a:t>
            </a:r>
            <a:r>
              <a:rPr lang="en-US" dirty="0"/>
              <a:t> and </a:t>
            </a:r>
            <a:r>
              <a:rPr lang="en-US" dirty="0" err="1">
                <a:hlinkClick r:id="rId3" tooltip="Radostina K. Purvanova"/>
              </a:rPr>
              <a:t>Radostina</a:t>
            </a:r>
            <a:r>
              <a:rPr lang="en-US" dirty="0">
                <a:hlinkClick r:id="rId3" tooltip="Radostina K. Purvanova"/>
              </a:rPr>
              <a:t> K. </a:t>
            </a:r>
            <a:r>
              <a:rPr lang="en-US" dirty="0" err="1">
                <a:hlinkClick r:id="rId3" tooltip="Radostina K. Purvanova"/>
              </a:rPr>
              <a:t>Purvanova</a:t>
            </a:r>
            <a:endParaRPr lang="en-US" dirty="0"/>
          </a:p>
          <a:p>
            <a:r>
              <a:rPr lang="en-US" dirty="0"/>
              <a:t>Decided to consider some additional functions:</a:t>
            </a:r>
          </a:p>
          <a:p>
            <a:pPr marL="174683" indent="-174683">
              <a:buFont typeface="Arial" panose="020B0604020202020204" pitchFamily="34" charset="0"/>
              <a:buChar char="•"/>
            </a:pPr>
            <a:r>
              <a:rPr lang="en-US" dirty="0"/>
              <a:t>Friendship</a:t>
            </a:r>
          </a:p>
          <a:p>
            <a:pPr marL="174683" indent="-174683">
              <a:buFont typeface="Arial" panose="020B0604020202020204" pitchFamily="34" charset="0"/>
              <a:buChar char="•"/>
            </a:pPr>
            <a:r>
              <a:rPr lang="en-US" dirty="0"/>
              <a:t>Personal growth and development</a:t>
            </a:r>
          </a:p>
          <a:p>
            <a:pPr marL="174683" indent="-174683">
              <a:buFont typeface="Arial" panose="020B0604020202020204" pitchFamily="34" charset="0"/>
              <a:buChar char="•"/>
            </a:pPr>
            <a:r>
              <a:rPr lang="en-US" dirty="0"/>
              <a:t>Opportunities to support others</a:t>
            </a:r>
          </a:p>
          <a:p>
            <a:pPr marL="174683" indent="-174683">
              <a:buFont typeface="Arial" panose="020B0604020202020204" pitchFamily="34" charset="0"/>
              <a:buChar char="•"/>
            </a:pPr>
            <a:endParaRPr lang="en-US" dirty="0"/>
          </a:p>
          <a:p>
            <a:r>
              <a:rPr lang="en-US" dirty="0"/>
              <a:t>Taken together, they theorize, adds up to a kind of flourishing:</a:t>
            </a:r>
          </a:p>
          <a:p>
            <a:pPr marL="174683" indent="-174683">
              <a:buFont typeface="Arial" panose="020B0604020202020204" pitchFamily="34" charset="0"/>
              <a:buChar char="•"/>
            </a:pPr>
            <a:r>
              <a:rPr lang="en-US" dirty="0"/>
              <a:t>Job satisfaction</a:t>
            </a:r>
          </a:p>
          <a:p>
            <a:pPr marL="174683" indent="-174683">
              <a:buFont typeface="Arial" panose="020B0604020202020204" pitchFamily="34" charset="0"/>
              <a:buChar char="•"/>
            </a:pPr>
            <a:r>
              <a:rPr lang="en-US" dirty="0"/>
              <a:t>Positive emotions at work</a:t>
            </a:r>
          </a:p>
          <a:p>
            <a:pPr marL="174683" indent="-174683">
              <a:buFont typeface="Arial" panose="020B0604020202020204" pitchFamily="34" charset="0"/>
              <a:buChar char="•"/>
            </a:pPr>
            <a:r>
              <a:rPr lang="en-US" dirty="0"/>
              <a:t>Life satisfaction</a:t>
            </a:r>
          </a:p>
          <a:p>
            <a:pPr marL="174683" indent="-174683">
              <a:buFont typeface="Arial" panose="020B0604020202020204" pitchFamily="34" charset="0"/>
              <a:buChar char="•"/>
            </a:pPr>
            <a:r>
              <a:rPr lang="en-US" dirty="0"/>
              <a:t>More meaningful work</a:t>
            </a:r>
          </a:p>
          <a:p>
            <a:endParaRPr lang="en-US" dirty="0"/>
          </a:p>
        </p:txBody>
      </p:sp>
      <p:sp>
        <p:nvSpPr>
          <p:cNvPr id="4" name="Slide Number Placeholder 3"/>
          <p:cNvSpPr>
            <a:spLocks noGrp="1"/>
          </p:cNvSpPr>
          <p:nvPr>
            <p:ph type="sldNum" sz="quarter" idx="5"/>
          </p:nvPr>
        </p:nvSpPr>
        <p:spPr/>
        <p:txBody>
          <a:bodyPr/>
          <a:lstStyle/>
          <a:p>
            <a:fld id="{1299D8DF-4D6E-46DC-8B10-CA4718824BFA}" type="slidenum">
              <a:rPr lang="en-US" smtClean="0"/>
              <a:t>15</a:t>
            </a:fld>
            <a:endParaRPr lang="en-US"/>
          </a:p>
        </p:txBody>
      </p:sp>
    </p:spTree>
    <p:extLst>
      <p:ext uri="{BB962C8B-B14F-4D97-AF65-F5344CB8AC3E}">
        <p14:creationId xmlns:p14="http://schemas.microsoft.com/office/powerpoint/2010/main" val="3288210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researchers surveyed workers from a variety of occupations, asking whether certain types of relationship benefits were linked with any of the effects of flourishing.</a:t>
            </a:r>
          </a:p>
          <a:p>
            <a:endParaRPr lang="en-US" dirty="0"/>
          </a:p>
          <a:p>
            <a:r>
              <a:rPr lang="en-US" dirty="0"/>
              <a:t>Additional benefits of positive professional relationships may include:</a:t>
            </a:r>
          </a:p>
          <a:p>
            <a:pPr marL="174683" indent="-174683">
              <a:buFont typeface="Arial" panose="020B0604020202020204" pitchFamily="34" charset="0"/>
              <a:buChar char="•"/>
            </a:pPr>
            <a:r>
              <a:rPr lang="en-US" dirty="0"/>
              <a:t>Shared interest in concepts, issues, areas of work</a:t>
            </a:r>
          </a:p>
          <a:p>
            <a:pPr marL="174683" indent="-174683">
              <a:buFont typeface="Arial" panose="020B0604020202020204" pitchFamily="34" charset="0"/>
              <a:buChar char="•"/>
            </a:pPr>
            <a:r>
              <a:rPr lang="en-US" dirty="0"/>
              <a:t>Shared sense of purpose</a:t>
            </a:r>
          </a:p>
          <a:p>
            <a:pPr marL="174683" indent="-174683">
              <a:buFont typeface="Arial" panose="020B0604020202020204" pitchFamily="34" charset="0"/>
              <a:buChar char="•"/>
            </a:pPr>
            <a:r>
              <a:rPr lang="en-US" dirty="0"/>
              <a:t>A sense of belonging and solidarity – camaraderie</a:t>
            </a:r>
          </a:p>
          <a:p>
            <a:pPr marL="174683" indent="-174683">
              <a:buFont typeface="Arial" panose="020B0604020202020204" pitchFamily="34" charset="0"/>
              <a:buChar char="•"/>
            </a:pPr>
            <a:r>
              <a:rPr lang="en-US" dirty="0"/>
              <a:t>Development of a professional identity</a:t>
            </a:r>
          </a:p>
        </p:txBody>
      </p:sp>
      <p:sp>
        <p:nvSpPr>
          <p:cNvPr id="4" name="Slide Number Placeholder 3"/>
          <p:cNvSpPr>
            <a:spLocks noGrp="1"/>
          </p:cNvSpPr>
          <p:nvPr>
            <p:ph type="sldNum" sz="quarter" idx="5"/>
          </p:nvPr>
        </p:nvSpPr>
        <p:spPr/>
        <p:txBody>
          <a:bodyPr/>
          <a:lstStyle/>
          <a:p>
            <a:fld id="{1299D8DF-4D6E-46DC-8B10-CA4718824BFA}" type="slidenum">
              <a:rPr lang="en-US" smtClean="0"/>
              <a:t>16</a:t>
            </a:fld>
            <a:endParaRPr lang="en-US"/>
          </a:p>
        </p:txBody>
      </p:sp>
    </p:spTree>
    <p:extLst>
      <p:ext uri="{BB962C8B-B14F-4D97-AF65-F5344CB8AC3E}">
        <p14:creationId xmlns:p14="http://schemas.microsoft.com/office/powerpoint/2010/main" val="3573701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83" indent="-174683">
              <a:buFont typeface="Arial" panose="020B0604020202020204" pitchFamily="34" charset="0"/>
              <a:buChar char="•"/>
            </a:pPr>
            <a:r>
              <a:rPr lang="en-US" dirty="0"/>
              <a:t>Each individual = “node”</a:t>
            </a:r>
          </a:p>
          <a:p>
            <a:pPr marL="174683" indent="-174683">
              <a:buFont typeface="Arial" panose="020B0604020202020204" pitchFamily="34" charset="0"/>
              <a:buChar char="•"/>
            </a:pPr>
            <a:r>
              <a:rPr lang="en-US" dirty="0"/>
              <a:t>Connected via “ties”</a:t>
            </a:r>
          </a:p>
          <a:p>
            <a:pPr marL="174683" indent="-174683">
              <a:buFont typeface="Arial" panose="020B0604020202020204" pitchFamily="34" charset="0"/>
              <a:buChar char="•"/>
            </a:pPr>
            <a:endParaRPr lang="en-US" dirty="0"/>
          </a:p>
          <a:p>
            <a:r>
              <a:rPr lang="en-US" dirty="0"/>
              <a:t>Strong ties</a:t>
            </a:r>
          </a:p>
          <a:p>
            <a:pPr marL="174683" indent="-174683">
              <a:buFont typeface="Arial" panose="020B0604020202020204" pitchFamily="34" charset="0"/>
              <a:buChar char="•"/>
            </a:pPr>
            <a:r>
              <a:rPr lang="en-US" dirty="0"/>
              <a:t>“social cliques” share multiple, very strong ties with frequent, often emotional interactions and multiple concurrent relationships</a:t>
            </a:r>
          </a:p>
          <a:p>
            <a:pPr marL="174683" indent="-174683">
              <a:buFont typeface="Arial" panose="020B0604020202020204" pitchFamily="34" charset="0"/>
              <a:buChar char="•"/>
            </a:pPr>
            <a:r>
              <a:rPr lang="en-US" dirty="0"/>
              <a:t>Through strong, redundant, and overlapping connections, clique members share information quickly and easily and garner support from each other in many ways</a:t>
            </a:r>
          </a:p>
          <a:p>
            <a:pPr marL="174683" indent="-174683">
              <a:buFont typeface="Arial" panose="020B0604020202020204" pitchFamily="34" charset="0"/>
              <a:buChar char="•"/>
            </a:pPr>
            <a:r>
              <a:rPr lang="en-US" dirty="0"/>
              <a:t>Trust increases</a:t>
            </a:r>
          </a:p>
          <a:p>
            <a:pPr marL="174683" indent="-174683">
              <a:buFont typeface="Arial" panose="020B0604020202020204" pitchFamily="34" charset="0"/>
              <a:buChar char="•"/>
            </a:pPr>
            <a:r>
              <a:rPr lang="en-US" dirty="0"/>
              <a:t>Network norms are reinforced</a:t>
            </a:r>
          </a:p>
          <a:p>
            <a:pPr marL="174683" indent="-174683">
              <a:buFont typeface="Arial" panose="020B0604020202020204" pitchFamily="34" charset="0"/>
              <a:buChar char="•"/>
            </a:pPr>
            <a:endParaRPr lang="en-US" dirty="0"/>
          </a:p>
          <a:p>
            <a:r>
              <a:rPr lang="en-US" dirty="0"/>
              <a:t>Weak ties</a:t>
            </a:r>
          </a:p>
          <a:p>
            <a:pPr marL="174683" indent="-174683">
              <a:buFont typeface="Arial" panose="020B0604020202020204" pitchFamily="34" charset="0"/>
              <a:buChar char="•"/>
            </a:pPr>
            <a:r>
              <a:rPr lang="en-US" dirty="0"/>
              <a:t>Beyond your close circle of friends</a:t>
            </a:r>
          </a:p>
          <a:p>
            <a:pPr marL="174683" indent="-174683">
              <a:buFont typeface="Arial" panose="020B0604020202020204" pitchFamily="34" charset="0"/>
              <a:buChar char="•"/>
            </a:pPr>
            <a:r>
              <a:rPr lang="en-US" dirty="0"/>
              <a:t>Single type of relationship, less overlap</a:t>
            </a:r>
          </a:p>
          <a:p>
            <a:pPr marL="174683" indent="-174683">
              <a:buFont typeface="Arial" panose="020B0604020202020204" pitchFamily="34" charset="0"/>
              <a:buChar char="•"/>
            </a:pPr>
            <a:r>
              <a:rPr lang="en-US" dirty="0"/>
              <a:t>Less frequent, less intense interactions</a:t>
            </a:r>
          </a:p>
          <a:p>
            <a:pPr marL="174683" indent="-174683">
              <a:buFont typeface="Arial" panose="020B0604020202020204" pitchFamily="34" charset="0"/>
              <a:buChar char="•"/>
            </a:pPr>
            <a:endParaRPr lang="en-US" dirty="0"/>
          </a:p>
          <a:p>
            <a:r>
              <a:rPr lang="en-US" dirty="0"/>
              <a:t>Structural holes</a:t>
            </a:r>
          </a:p>
          <a:p>
            <a:pPr marL="174683" indent="-174683">
              <a:buFont typeface="Arial" panose="020B0604020202020204" pitchFamily="34" charset="0"/>
              <a:buChar char="•"/>
            </a:pPr>
            <a:r>
              <a:rPr lang="en-US" dirty="0"/>
              <a:t>One person has ties to two or more nodes, but they are not tied to each other</a:t>
            </a:r>
          </a:p>
          <a:p>
            <a:pPr marL="174683" indent="-174683">
              <a:buFont typeface="Arial" panose="020B0604020202020204" pitchFamily="34" charset="0"/>
              <a:buChar char="•"/>
            </a:pPr>
            <a:endParaRPr lang="en-US" dirty="0"/>
          </a:p>
          <a:p>
            <a:r>
              <a:rPr lang="en-US" dirty="0"/>
              <a:t>You would think that stronger ties are always better, right? </a:t>
            </a:r>
          </a:p>
          <a:p>
            <a:r>
              <a:rPr lang="en-US" dirty="0"/>
              <a:t>Wrong! Actually with weak ties and structural holes you may be positioned as someone who has rare or valuable information</a:t>
            </a:r>
          </a:p>
          <a:p>
            <a:endParaRPr lang="en-US" dirty="0"/>
          </a:p>
          <a:p>
            <a:r>
              <a:rPr lang="en-US" dirty="0"/>
              <a:t>Amir and Alicia, his company’s compliance officer, are working on a project together. They share a weak tie, Beyond the few members of their task group, they don’t share connections with other nodes. Through participation on the project, Amir is positioned well to provide his supervisor with the kinds of information he garners there, to which his supervisor wouldn’t otherwise have access. This is because, within Amir’s network, there is a structural hole between his supervisors and members of the task group.</a:t>
            </a:r>
          </a:p>
          <a:p>
            <a:endParaRPr lang="en-US" dirty="0"/>
          </a:p>
          <a:p>
            <a:r>
              <a:rPr lang="en-US" dirty="0"/>
              <a:t>It may seem counterintuitive to aim to cultivate weak ties and structural holes, but research supports the idea of these as valuable in their own right.</a:t>
            </a:r>
          </a:p>
        </p:txBody>
      </p:sp>
      <p:sp>
        <p:nvSpPr>
          <p:cNvPr id="4" name="Slide Number Placeholder 3"/>
          <p:cNvSpPr>
            <a:spLocks noGrp="1"/>
          </p:cNvSpPr>
          <p:nvPr>
            <p:ph type="sldNum" sz="quarter" idx="5"/>
          </p:nvPr>
        </p:nvSpPr>
        <p:spPr/>
        <p:txBody>
          <a:bodyPr/>
          <a:lstStyle/>
          <a:p>
            <a:fld id="{1299D8DF-4D6E-46DC-8B10-CA4718824BFA}" type="slidenum">
              <a:rPr lang="en-US" smtClean="0"/>
              <a:t>17</a:t>
            </a:fld>
            <a:endParaRPr lang="en-US"/>
          </a:p>
        </p:txBody>
      </p:sp>
    </p:spTree>
    <p:extLst>
      <p:ext uri="{BB962C8B-B14F-4D97-AF65-F5344CB8AC3E}">
        <p14:creationId xmlns:p14="http://schemas.microsoft.com/office/powerpoint/2010/main" val="228521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capital” = the value that derives from all of these connections, created through interactions among members:</a:t>
            </a:r>
          </a:p>
          <a:p>
            <a:pPr marL="174683" indent="-174683">
              <a:buFont typeface="Arial" panose="020B0604020202020204" pitchFamily="34" charset="0"/>
              <a:buChar char="•"/>
            </a:pPr>
            <a:r>
              <a:rPr lang="en-US" dirty="0"/>
              <a:t>Information</a:t>
            </a:r>
          </a:p>
          <a:p>
            <a:pPr marL="174683" indent="-174683">
              <a:buFont typeface="Arial" panose="020B0604020202020204" pitchFamily="34" charset="0"/>
              <a:buChar char="•"/>
            </a:pPr>
            <a:r>
              <a:rPr lang="en-US" dirty="0"/>
              <a:t>Influence</a:t>
            </a:r>
          </a:p>
          <a:p>
            <a:pPr marL="174683" indent="-174683">
              <a:buFont typeface="Arial" panose="020B0604020202020204" pitchFamily="34" charset="0"/>
              <a:buChar char="•"/>
            </a:pPr>
            <a:r>
              <a:rPr lang="en-US" dirty="0"/>
              <a:t>Advantage</a:t>
            </a:r>
          </a:p>
          <a:p>
            <a:r>
              <a:rPr lang="en-US" dirty="0"/>
              <a:t>Invested, traded, or consumed</a:t>
            </a:r>
          </a:p>
        </p:txBody>
      </p:sp>
      <p:sp>
        <p:nvSpPr>
          <p:cNvPr id="4" name="Slide Number Placeholder 3"/>
          <p:cNvSpPr>
            <a:spLocks noGrp="1"/>
          </p:cNvSpPr>
          <p:nvPr>
            <p:ph type="sldNum" sz="quarter" idx="5"/>
          </p:nvPr>
        </p:nvSpPr>
        <p:spPr/>
        <p:txBody>
          <a:bodyPr/>
          <a:lstStyle/>
          <a:p>
            <a:fld id="{1299D8DF-4D6E-46DC-8B10-CA4718824BFA}" type="slidenum">
              <a:rPr lang="en-US" smtClean="0"/>
              <a:t>18</a:t>
            </a:fld>
            <a:endParaRPr lang="en-US"/>
          </a:p>
        </p:txBody>
      </p:sp>
    </p:spTree>
    <p:extLst>
      <p:ext uri="{BB962C8B-B14F-4D97-AF65-F5344CB8AC3E}">
        <p14:creationId xmlns:p14="http://schemas.microsoft.com/office/powerpoint/2010/main" val="4174116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a:t>
            </a:r>
            <a:r>
              <a:rPr lang="en-US" dirty="0" err="1"/>
              <a:t>Forret</a:t>
            </a:r>
            <a:r>
              <a:rPr lang="en-US" dirty="0"/>
              <a:t> and Dougherty, who published findings in both 2001 and 2004, identified 5 categories of networking behavior (left column)</a:t>
            </a:r>
          </a:p>
          <a:p>
            <a:endParaRPr lang="en-US" dirty="0"/>
          </a:p>
          <a:p>
            <a:r>
              <a:rPr lang="en-US" dirty="0"/>
              <a:t>And all of these seem like they would be beneficial for a professional career, right?</a:t>
            </a:r>
          </a:p>
          <a:p>
            <a:endParaRPr lang="en-US" dirty="0"/>
          </a:p>
          <a:p>
            <a:r>
              <a:rPr lang="en-US" dirty="0"/>
              <a:t>They then measured the effect of those behaviors on specific career outcomes:</a:t>
            </a:r>
          </a:p>
          <a:p>
            <a:pPr marL="174683" indent="-174683">
              <a:buFont typeface="Arial" panose="020B0604020202020204" pitchFamily="34" charset="0"/>
              <a:buChar char="•"/>
            </a:pPr>
            <a:r>
              <a:rPr lang="en-US" dirty="0"/>
              <a:t>Promotions</a:t>
            </a:r>
          </a:p>
          <a:p>
            <a:pPr marL="174683" indent="-174683">
              <a:buFont typeface="Arial" panose="020B0604020202020204" pitchFamily="34" charset="0"/>
              <a:buChar char="•"/>
            </a:pPr>
            <a:r>
              <a:rPr lang="en-US" dirty="0"/>
              <a:t>Compensation</a:t>
            </a:r>
          </a:p>
          <a:p>
            <a:pPr marL="174683" indent="-174683">
              <a:buFont typeface="Arial" panose="020B0604020202020204" pitchFamily="34" charset="0"/>
              <a:buChar char="•"/>
            </a:pPr>
            <a:r>
              <a:rPr lang="en-US" dirty="0"/>
              <a:t>Perceptions of career success</a:t>
            </a:r>
          </a:p>
          <a:p>
            <a:endParaRPr lang="en-US" dirty="0"/>
          </a:p>
        </p:txBody>
      </p:sp>
      <p:sp>
        <p:nvSpPr>
          <p:cNvPr id="4" name="Slide Number Placeholder 3"/>
          <p:cNvSpPr>
            <a:spLocks noGrp="1"/>
          </p:cNvSpPr>
          <p:nvPr>
            <p:ph type="sldNum" sz="quarter" idx="5"/>
          </p:nvPr>
        </p:nvSpPr>
        <p:spPr/>
        <p:txBody>
          <a:bodyPr/>
          <a:lstStyle/>
          <a:p>
            <a:fld id="{1299D8DF-4D6E-46DC-8B10-CA4718824BFA}" type="slidenum">
              <a:rPr lang="en-US" smtClean="0"/>
              <a:t>19</a:t>
            </a:fld>
            <a:endParaRPr lang="en-US"/>
          </a:p>
        </p:txBody>
      </p:sp>
    </p:spTree>
    <p:extLst>
      <p:ext uri="{BB962C8B-B14F-4D97-AF65-F5344CB8AC3E}">
        <p14:creationId xmlns:p14="http://schemas.microsoft.com/office/powerpoint/2010/main" val="1337282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99D8DF-4D6E-46DC-8B10-CA4718824BFA}" type="slidenum">
              <a:rPr lang="en-US" smtClean="0"/>
              <a:t>20</a:t>
            </a:fld>
            <a:endParaRPr lang="en-US"/>
          </a:p>
        </p:txBody>
      </p:sp>
    </p:spTree>
    <p:extLst>
      <p:ext uri="{BB962C8B-B14F-4D97-AF65-F5344CB8AC3E}">
        <p14:creationId xmlns:p14="http://schemas.microsoft.com/office/powerpoint/2010/main" val="155730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she took up her current position, and right after library school, Sana</a:t>
            </a:r>
            <a:r>
              <a:rPr lang="en-US" baseline="0" dirty="0" smtClean="0"/>
              <a:t> </a:t>
            </a:r>
            <a:r>
              <a:rPr lang="en-US" dirty="0" smtClean="0"/>
              <a:t>worked as a serials librarian at a suburban community college. It was exciting at first. To be honest, there was a lot to love about the job: working with</a:t>
            </a:r>
            <a:r>
              <a:rPr lang="en-US" baseline="0" dirty="0" smtClean="0"/>
              <a:t> </a:t>
            </a:r>
            <a:r>
              <a:rPr lang="en-US" dirty="0" smtClean="0"/>
              <a:t>librarians and faculty to identify the best disciplinary resources, evaluating cost-per-use metrics, establishing productive relationships with vendors, and troubleshooting access issues. She settled into the routines of the</a:t>
            </a:r>
            <a:r>
              <a:rPr lang="en-US" baseline="0" dirty="0" smtClean="0"/>
              <a:t> </a:t>
            </a:r>
            <a:r>
              <a:rPr lang="en-US" dirty="0" smtClean="0"/>
              <a:t>job and flourished. But over time, evolution took over</a:t>
            </a:r>
            <a:r>
              <a:rPr lang="en-US" baseline="0" dirty="0" smtClean="0"/>
              <a:t> </a:t>
            </a:r>
            <a:r>
              <a:rPr lang="en-US" dirty="0" smtClean="0"/>
              <a:t>evolution of libraries, of users, of serials themselves. In the gradual diversification of her</a:t>
            </a:r>
            <a:r>
              <a:rPr lang="en-US" baseline="0" dirty="0" smtClean="0"/>
              <a:t> </a:t>
            </a:r>
            <a:r>
              <a:rPr lang="en-US" dirty="0" smtClean="0"/>
              <a:t>responsibilities to include more public service, project management, and</a:t>
            </a:r>
            <a:r>
              <a:rPr lang="en-US" baseline="0" dirty="0" smtClean="0"/>
              <a:t> </a:t>
            </a:r>
            <a:r>
              <a:rPr lang="en-US" dirty="0" smtClean="0"/>
              <a:t>cross-campus collaboration, Sana found that the habits and routines she</a:t>
            </a:r>
            <a:r>
              <a:rPr lang="en-US" baseline="0" dirty="0" smtClean="0"/>
              <a:t> </a:t>
            </a:r>
            <a:r>
              <a:rPr lang="en-US" dirty="0" smtClean="0"/>
              <a:t>had successfully managed for several years were no longer serving her best</a:t>
            </a:r>
            <a:r>
              <a:rPr lang="en-US" baseline="0" dirty="0" smtClean="0"/>
              <a:t> </a:t>
            </a:r>
            <a:r>
              <a:rPr lang="en-US" dirty="0" smtClean="0"/>
              <a:t>interests. She was bored with certain parts of her job and overwhelmed by</a:t>
            </a:r>
            <a:r>
              <a:rPr lang="en-US" baseline="0" dirty="0" smtClean="0"/>
              <a:t> </a:t>
            </a:r>
            <a:r>
              <a:rPr lang="en-US" dirty="0" smtClean="0"/>
              <a:t>some of her new responsibilities, which led to a lack of focus and a loss of</a:t>
            </a:r>
            <a:r>
              <a:rPr lang="en-US" baseline="0" dirty="0" smtClean="0"/>
              <a:t> </a:t>
            </a:r>
            <a:r>
              <a:rPr lang="en-US" dirty="0" smtClean="0"/>
              <a:t>energy. She was still devoted to the institution, loved working with her colleagues and supporting the faculty and students, and enjoyed learning new</a:t>
            </a:r>
            <a:r>
              <a:rPr lang="en-US" baseline="0" dirty="0" smtClean="0"/>
              <a:t> </a:t>
            </a:r>
            <a:r>
              <a:rPr lang="en-US" dirty="0" smtClean="0"/>
              <a:t>things, but she knew that she wasn’t meeting the expectations of her director and knew that her productivity was increasingly falling short.</a:t>
            </a:r>
          </a:p>
          <a:p>
            <a:endParaRPr lang="en-US" dirty="0" smtClean="0"/>
          </a:p>
          <a:p>
            <a:r>
              <a:rPr lang="en-US" dirty="0" smtClean="0"/>
              <a:t>The irregularity of our roles and the ever-changing nature of our profession can be a draw for those who crave variety and enjoy learning new things.</a:t>
            </a:r>
            <a:r>
              <a:rPr lang="en-US" baseline="0" dirty="0" smtClean="0"/>
              <a:t> </a:t>
            </a:r>
            <a:r>
              <a:rPr lang="en-US" dirty="0" smtClean="0"/>
              <a:t>Librarianship, thankfully, is rarely boring, and library professionals rarely</a:t>
            </a:r>
            <a:r>
              <a:rPr lang="en-US" baseline="0" dirty="0" smtClean="0"/>
              <a:t> </a:t>
            </a:r>
            <a:r>
              <a:rPr lang="en-US" dirty="0" smtClean="0"/>
              <a:t>spend their days doing the same tasks with the same routines over and over</a:t>
            </a:r>
            <a:r>
              <a:rPr lang="en-US" baseline="0" dirty="0" smtClean="0"/>
              <a:t> </a:t>
            </a:r>
            <a:r>
              <a:rPr lang="en-US" dirty="0" smtClean="0"/>
              <a:t>again. Our daily responsibilities vary greatly by type of institution, job role,</a:t>
            </a:r>
            <a:r>
              <a:rPr lang="en-US" baseline="0" dirty="0" smtClean="0"/>
              <a:t> </a:t>
            </a:r>
            <a:r>
              <a:rPr lang="en-US" dirty="0" smtClean="0"/>
              <a:t>community of library users, and personal and professional backgrounds and</a:t>
            </a:r>
            <a:r>
              <a:rPr lang="en-US" baseline="0" dirty="0" smtClean="0"/>
              <a:t> </a:t>
            </a:r>
            <a:r>
              <a:rPr lang="en-US" dirty="0" smtClean="0"/>
              <a:t>motivations. The work of an academic serials librarian is very different from</a:t>
            </a:r>
            <a:r>
              <a:rPr lang="en-US" baseline="0" dirty="0" smtClean="0"/>
              <a:t> </a:t>
            </a:r>
            <a:r>
              <a:rPr lang="en-US" dirty="0" smtClean="0"/>
              <a:t>that of a children’s librarian in a public library setting, or a corporate law</a:t>
            </a:r>
            <a:r>
              <a:rPr lang="en-US" baseline="0" dirty="0" smtClean="0"/>
              <a:t> </a:t>
            </a:r>
            <a:r>
              <a:rPr lang="en-US" dirty="0" smtClean="0"/>
              <a:t>librarian, or a medical information specialist. But all of our roles are constantly being redefined and reimagined so that we can keep up with changing technologies, workflows, and patron/client expectations. No matter what</a:t>
            </a:r>
            <a:r>
              <a:rPr lang="en-US" baseline="0" dirty="0" smtClean="0"/>
              <a:t> </a:t>
            </a:r>
            <a:r>
              <a:rPr lang="en-US" dirty="0" smtClean="0"/>
              <a:t>role we are in—or hope to be in—at some point we will be simultaneously</a:t>
            </a:r>
            <a:r>
              <a:rPr lang="en-US" baseline="0" dirty="0" smtClean="0"/>
              <a:t> </a:t>
            </a:r>
            <a:r>
              <a:rPr lang="en-US" dirty="0" smtClean="0"/>
              <a:t>pulled in many different directions, making it difficult to prioritize one thing</a:t>
            </a:r>
            <a:r>
              <a:rPr lang="en-US" baseline="0" dirty="0" smtClean="0"/>
              <a:t> </a:t>
            </a:r>
            <a:r>
              <a:rPr lang="en-US" dirty="0" smtClean="0"/>
              <a:t>at a time, to make decisions, and to get out of our heads in order to focus and</a:t>
            </a:r>
            <a:r>
              <a:rPr lang="en-US" baseline="0" dirty="0" smtClean="0"/>
              <a:t> </a:t>
            </a:r>
            <a:r>
              <a:rPr lang="en-US" dirty="0" smtClean="0"/>
              <a:t>move forward with the next goal, project, position, or achievement.</a:t>
            </a:r>
            <a:endParaRPr lang="en-US" dirty="0"/>
          </a:p>
        </p:txBody>
      </p:sp>
      <p:sp>
        <p:nvSpPr>
          <p:cNvPr id="4" name="Slide Number Placeholder 3"/>
          <p:cNvSpPr>
            <a:spLocks noGrp="1"/>
          </p:cNvSpPr>
          <p:nvPr>
            <p:ph type="sldNum" sz="quarter" idx="10"/>
          </p:nvPr>
        </p:nvSpPr>
        <p:spPr/>
        <p:txBody>
          <a:bodyPr/>
          <a:lstStyle/>
          <a:p>
            <a:fld id="{98EB6A10-C7A8-4731-B5B5-63C9C458C6C4}" type="slidenum">
              <a:rPr lang="en-US" smtClean="0"/>
              <a:t>21</a:t>
            </a:fld>
            <a:endParaRPr lang="en-US"/>
          </a:p>
        </p:txBody>
      </p:sp>
    </p:spTree>
    <p:extLst>
      <p:ext uri="{BB962C8B-B14F-4D97-AF65-F5344CB8AC3E}">
        <p14:creationId xmlns:p14="http://schemas.microsoft.com/office/powerpoint/2010/main" val="3525443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99D8DF-4D6E-46DC-8B10-CA4718824BFA}" type="slidenum">
              <a:rPr lang="en-US" smtClean="0"/>
              <a:t>22</a:t>
            </a:fld>
            <a:endParaRPr lang="en-US"/>
          </a:p>
        </p:txBody>
      </p:sp>
    </p:spTree>
    <p:extLst>
      <p:ext uri="{BB962C8B-B14F-4D97-AF65-F5344CB8AC3E}">
        <p14:creationId xmlns:p14="http://schemas.microsoft.com/office/powerpoint/2010/main" val="747334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Becoming overwhelmed and paralyzed by details and deadlines of the many, many tasks on our plate is one potential consequence of a very busy work life. If we spend too much time worrying about all the things we need to do, we may never get around to actually doing them. You want to keep all those balls in the air, but somehow manage them. David Allen, in </a:t>
            </a:r>
            <a:r>
              <a:rPr lang="en-US" i="1" dirty="0"/>
              <a:t>Getting Things Done: The Art of Stress-Free Productivity</a:t>
            </a:r>
            <a:r>
              <a:rPr lang="en-US" dirty="0"/>
              <a:t> (2001), emphasizes the importance of capturing all the things that need to get done—now or later, big or little—so you don’t lose them, putting them into a logical and trusted system outside of your brain, and then disciplining yourself to make deliberate decisions to plan and accomplish your priorities (p. 3). By getting these things out of our heads, and organizing and processing them, we can stop trying to keep track of everything all at once. We gain focus for increased productivity. Allen describes a five-stage approach: 1) collect; 2) process; 3) organize; 4) review; and 5) do (p. 24). </a:t>
            </a:r>
            <a:endParaRPr lang="en-US" dirty="0"/>
          </a:p>
        </p:txBody>
      </p:sp>
      <p:sp>
        <p:nvSpPr>
          <p:cNvPr id="4" name="Slide Number Placeholder 3"/>
          <p:cNvSpPr>
            <a:spLocks noGrp="1"/>
          </p:cNvSpPr>
          <p:nvPr>
            <p:ph type="sldNum" sz="quarter" idx="10"/>
          </p:nvPr>
        </p:nvSpPr>
        <p:spPr/>
        <p:txBody>
          <a:bodyPr/>
          <a:lstStyle/>
          <a:p>
            <a:fld id="{98EB6A10-C7A8-4731-B5B5-63C9C458C6C4}" type="slidenum">
              <a:rPr lang="en-US" smtClean="0"/>
              <a:t>23</a:t>
            </a:fld>
            <a:endParaRPr lang="en-US"/>
          </a:p>
        </p:txBody>
      </p:sp>
    </p:spTree>
    <p:extLst>
      <p:ext uri="{BB962C8B-B14F-4D97-AF65-F5344CB8AC3E}">
        <p14:creationId xmlns:p14="http://schemas.microsoft.com/office/powerpoint/2010/main" val="4183397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37"/>
            <a:r>
              <a:rPr lang="en-US" dirty="0"/>
              <a:t>Sorting is another strategy for productivity that can be cultivated as a habit or routine. This is especially useful for taming an overflowing email inbox, tidying a desk or office, etc.</a:t>
            </a:r>
            <a:endParaRPr lang="en-US" dirty="0" smtClean="0"/>
          </a:p>
          <a:p>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24</a:t>
            </a:fld>
            <a:endParaRPr lang="en-US"/>
          </a:p>
        </p:txBody>
      </p:sp>
    </p:spTree>
    <p:extLst>
      <p:ext uri="{BB962C8B-B14F-4D97-AF65-F5344CB8AC3E}">
        <p14:creationId xmlns:p14="http://schemas.microsoft.com/office/powerpoint/2010/main" val="1301198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25</a:t>
            </a:fld>
            <a:endParaRPr lang="en-US"/>
          </a:p>
        </p:txBody>
      </p:sp>
    </p:spTree>
    <p:extLst>
      <p:ext uri="{BB962C8B-B14F-4D97-AF65-F5344CB8AC3E}">
        <p14:creationId xmlns:p14="http://schemas.microsoft.com/office/powerpoint/2010/main" val="2620389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37"/>
            <a:r>
              <a:rPr lang="en-US" dirty="0" smtClean="0">
                <a:effectLst/>
              </a:rPr>
              <a:t>If your work frequently involves decision making related to specific projects or goals, mind mapping may be a useful and creative habit to develop for brainstorming and bringing into focus potential choices or actions. A mind map is basically a visual representation of related information or ideas. It is something tangible and customizable, which can help you perceive multiple dimensions of a complex subject, visualize options for decision-making very clearly, and determine what needs to be done next. Mind mapping is a particularly great strategy for visual thinkers. </a:t>
            </a:r>
          </a:p>
          <a:p>
            <a:pPr defTabSz="931637"/>
            <a:endParaRPr lang="en-US" dirty="0" smtClean="0">
              <a:effectLst/>
            </a:endParaRPr>
          </a:p>
          <a:p>
            <a:r>
              <a:rPr lang="en-US" dirty="0"/>
              <a:t>Using pen and paper, or a mind-mapping app or tool (see below), create a mind map.</a:t>
            </a:r>
          </a:p>
          <a:p>
            <a:pPr lvl="0"/>
            <a:r>
              <a:rPr lang="en-US" dirty="0"/>
              <a:t>Put your main topic/project/focus/task in the center</a:t>
            </a:r>
          </a:p>
          <a:p>
            <a:pPr lvl="0"/>
            <a:r>
              <a:rPr lang="en-US" dirty="0"/>
              <a:t>Building outward, represent related elements or sub-tasks, drawing connections to show how they are related</a:t>
            </a:r>
          </a:p>
          <a:p>
            <a:pPr lvl="0"/>
            <a:endParaRPr lang="en-US" dirty="0"/>
          </a:p>
          <a:p>
            <a:pPr defTabSz="931637"/>
            <a:r>
              <a:rPr lang="en-US" dirty="0" smtClean="0">
                <a:effectLst/>
              </a:rPr>
              <a:t>Mind maps are great tools for collaboration and group work, and are useful for generating feedback and input from project stakeholders. They can spur brainstorming and creativity or help make decision-making options (and potential consequences) apparent.</a:t>
            </a:r>
          </a:p>
          <a:p>
            <a:pPr lvl="0"/>
            <a:endParaRPr lang="en-US" dirty="0"/>
          </a:p>
          <a:p>
            <a:pPr lvl="0"/>
            <a:r>
              <a:rPr lang="en-US" dirty="0"/>
              <a:t>Step back and take a look at the big picture</a:t>
            </a:r>
          </a:p>
          <a:p>
            <a:pPr lvl="0"/>
            <a:r>
              <a:rPr lang="en-US" dirty="0"/>
              <a:t>Ask  yourself questions to determine how to focus on the information at hand, such as: Where do decisions need to be made? What are the key priorities? What are the next tasks related to each area of work? Who should do them? When? What resources are needed? </a:t>
            </a:r>
          </a:p>
          <a:p>
            <a:pPr defTabSz="931637"/>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1299D8DF-4D6E-46DC-8B10-CA4718824BFA}" type="slidenum">
              <a:rPr lang="en-US" smtClean="0"/>
              <a:t>26</a:t>
            </a:fld>
            <a:endParaRPr lang="en-US"/>
          </a:p>
        </p:txBody>
      </p:sp>
    </p:spTree>
    <p:extLst>
      <p:ext uri="{BB962C8B-B14F-4D97-AF65-F5344CB8AC3E}">
        <p14:creationId xmlns:p14="http://schemas.microsoft.com/office/powerpoint/2010/main" val="20107901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99D8DF-4D6E-46DC-8B10-CA4718824BFA}" type="slidenum">
              <a:rPr lang="en-US" smtClean="0"/>
              <a:t>27</a:t>
            </a:fld>
            <a:endParaRPr lang="en-US"/>
          </a:p>
        </p:txBody>
      </p:sp>
    </p:spTree>
    <p:extLst>
      <p:ext uri="{BB962C8B-B14F-4D97-AF65-F5344CB8AC3E}">
        <p14:creationId xmlns:p14="http://schemas.microsoft.com/office/powerpoint/2010/main" val="16137155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99D8DF-4D6E-46DC-8B10-CA4718824BFA}" type="slidenum">
              <a:rPr lang="en-US" smtClean="0"/>
              <a:t>29</a:t>
            </a:fld>
            <a:endParaRPr lang="en-US"/>
          </a:p>
        </p:txBody>
      </p:sp>
    </p:spTree>
    <p:extLst>
      <p:ext uri="{BB962C8B-B14F-4D97-AF65-F5344CB8AC3E}">
        <p14:creationId xmlns:p14="http://schemas.microsoft.com/office/powerpoint/2010/main" val="10937311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99D8DF-4D6E-46DC-8B10-CA4718824BFA}" type="slidenum">
              <a:rPr lang="en-US" smtClean="0"/>
              <a:t>31</a:t>
            </a:fld>
            <a:endParaRPr lang="en-US"/>
          </a:p>
        </p:txBody>
      </p:sp>
    </p:spTree>
    <p:extLst>
      <p:ext uri="{BB962C8B-B14F-4D97-AF65-F5344CB8AC3E}">
        <p14:creationId xmlns:p14="http://schemas.microsoft.com/office/powerpoint/2010/main" val="2891238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61AD9C25-93F5-4333-85E4-7173F5260570}" type="datetimeFigureOut">
              <a:rPr lang="en-US" smtClean="0"/>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308270906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AD9C25-93F5-4333-85E4-7173F5260570}" type="datetimeFigureOut">
              <a:rPr lang="en-US" smtClean="0"/>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801083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61AD9C25-93F5-4333-85E4-7173F5260570}" type="datetimeFigureOut">
              <a:rPr lang="en-US" smtClean="0"/>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204797487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61AD9C25-93F5-4333-85E4-7173F5260570}" type="datetimeFigureOut">
              <a:rPr lang="en-US" smtClean="0"/>
              <a:t>1/28/2020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1307342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61AD9C25-93F5-4333-85E4-7173F5260570}" type="datetimeFigureOut">
              <a:rPr lang="en-US" smtClean="0"/>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A8DB72-F2B4-4D1E-B1A5-A22149A573A9}"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56670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AD9C25-93F5-4333-85E4-7173F5260570}" type="datetimeFigureOut">
              <a:rPr lang="en-US" smtClean="0"/>
              <a:t>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2022732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AD9C25-93F5-4333-85E4-7173F5260570}" type="datetimeFigureOut">
              <a:rPr lang="en-US" smtClean="0"/>
              <a:t>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393910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61AD9C25-93F5-4333-85E4-7173F5260570}" type="datetimeFigureOut">
              <a:rPr lang="en-US" smtClean="0"/>
              <a:t>1/28/2020</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518264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61AD9C25-93F5-4333-85E4-7173F5260570}" type="datetimeFigureOut">
              <a:rPr lang="en-US" smtClean="0"/>
              <a:t>1/28/2020</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1867507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AD9C25-93F5-4333-85E4-7173F5260570}"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2895603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AD9C25-93F5-4333-85E4-7173F5260570}"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8DB72-F2B4-4D1E-B1A5-A22149A573A9}" type="slidenum">
              <a:rPr lang="en-US" smtClean="0"/>
              <a:t>‹#›</a:t>
            </a:fld>
            <a:endParaRPr lang="en-US"/>
          </a:p>
        </p:txBody>
      </p:sp>
    </p:spTree>
    <p:extLst>
      <p:ext uri="{BB962C8B-B14F-4D97-AF65-F5344CB8AC3E}">
        <p14:creationId xmlns:p14="http://schemas.microsoft.com/office/powerpoint/2010/main" val="344908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61AD9C25-93F5-4333-85E4-7173F5260570}" type="datetimeFigureOut">
              <a:rPr lang="en-US" smtClean="0"/>
              <a:t>1/28/2020</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E1A8DB72-F2B4-4D1E-B1A5-A22149A573A9}" type="slidenum">
              <a:rPr lang="en-US" smtClean="0"/>
              <a:t>‹#›</a:t>
            </a:fld>
            <a:endParaRPr lang="en-US"/>
          </a:p>
        </p:txBody>
      </p:sp>
    </p:spTree>
    <p:extLst>
      <p:ext uri="{BB962C8B-B14F-4D97-AF65-F5344CB8AC3E}">
        <p14:creationId xmlns:p14="http://schemas.microsoft.com/office/powerpoint/2010/main" val="24713516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creativecommons.org/publicdomain/zero/1.0/deed.en" TargetMode="External"/><Relationship Id="rId4" Type="http://schemas.openxmlformats.org/officeDocument/2006/relationships/hyperlink" Target="https://www.pikrepo.com/ffepe/silhouette-of-people-on-a-banquet-hal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publicdomain/zero/1.0/deed.en" TargetMode="External"/><Relationship Id="rId4" Type="http://schemas.openxmlformats.org/officeDocument/2006/relationships/hyperlink" Target="https://www.pikrepo.com/fiaao/person-holding-white-printer-pape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reativecommons.org/publicdomain/zero/1.0/deed.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creativecommons.org/publicdomain/zero/1.0/deed.en" TargetMode="External"/><Relationship Id="rId4" Type="http://schemas.openxmlformats.org/officeDocument/2006/relationships/hyperlink" Target="https://www.pikrepo.com/feaqm/man-and-woman-holding-hand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creativecommons.org/publicdomain/zero/1.0/deed.en" TargetMode="External"/><Relationship Id="rId4" Type="http://schemas.openxmlformats.org/officeDocument/2006/relationships/hyperlink" Target="https://www.pikrepo.com/fiopa/organization-organization-char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creativecommons.org/publicdomain/zero/1.0/deed.en" TargetMode="External"/><Relationship Id="rId4" Type="http://schemas.openxmlformats.org/officeDocument/2006/relationships/hyperlink" Target="https://www.pikrepo.com/flrpm/depth-of-field-photograph-of-water-lilie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creativecommons.org/publicdomain/zero/1.0/deed.en" TargetMode="External"/><Relationship Id="rId4" Type="http://schemas.openxmlformats.org/officeDocument/2006/relationships/hyperlink" Target="https://www.pikrepo.com/fizbn/one-upon-a-time-hand-written-text-qout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creativecommons.org/publicdomain/zero/1.0/deed.en" TargetMode="External"/><Relationship Id="rId4" Type="http://schemas.openxmlformats.org/officeDocument/2006/relationships/hyperlink" Target="https://www.pikrepo.com/fpkxb/be-here-now-sticker-on-wal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creativecommons.org/publicdomain/zero/1.0/deed.en" TargetMode="External"/><Relationship Id="rId4" Type="http://schemas.openxmlformats.org/officeDocument/2006/relationships/hyperlink" Target="https://www.pikrepo.com/fmauy/white-boat-on-dock-near-green-trees-during-daytim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commons.wikimedia.org/wiki/User:Suyash.dwivedi" TargetMode="External"/><Relationship Id="rId4" Type="http://schemas.openxmlformats.org/officeDocument/2006/relationships/hyperlink" Target="https://commons.wikimedia.org/wiki/File:Carolina_Reaper_30_days_Plant.JPG"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vgsilh.com/image/304616.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theassistantquarters.co.uk/how-to-delegat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mailto:lmiles.librarian@gmail.com"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thriveasalibraryprofessional.com/" TargetMode="External"/><Relationship Id="rId4" Type="http://schemas.openxmlformats.org/officeDocument/2006/relationships/hyperlink" Target="mailto:susanne.markgren@manhattan.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Library is the Heart of the Community</a:t>
            </a:r>
          </a:p>
        </p:txBody>
      </p:sp>
      <p:sp>
        <p:nvSpPr>
          <p:cNvPr id="3" name="Subtitle 2"/>
          <p:cNvSpPr>
            <a:spLocks noGrp="1"/>
          </p:cNvSpPr>
          <p:nvPr>
            <p:ph type="subTitle" idx="1"/>
          </p:nvPr>
        </p:nvSpPr>
        <p:spPr>
          <a:xfrm>
            <a:off x="2695194" y="4352544"/>
            <a:ext cx="6801612" cy="1120208"/>
          </a:xfrm>
        </p:spPr>
        <p:txBody>
          <a:bodyPr>
            <a:normAutofit/>
          </a:bodyPr>
          <a:lstStyle/>
          <a:p>
            <a:r>
              <a:rPr lang="en-US" sz="2800" dirty="0"/>
              <a:t>WLA Midwinter Conference</a:t>
            </a:r>
          </a:p>
          <a:p>
            <a:r>
              <a:rPr lang="en-US" sz="2800" dirty="0"/>
              <a:t>January 29, 2020</a:t>
            </a:r>
          </a:p>
        </p:txBody>
      </p:sp>
      <p:sp>
        <p:nvSpPr>
          <p:cNvPr id="4" name="TextBox 3"/>
          <p:cNvSpPr txBox="1"/>
          <p:nvPr/>
        </p:nvSpPr>
        <p:spPr>
          <a:xfrm>
            <a:off x="3591232" y="5977720"/>
            <a:ext cx="5009536" cy="523220"/>
          </a:xfrm>
          <a:prstGeom prst="rect">
            <a:avLst/>
          </a:prstGeom>
          <a:noFill/>
        </p:spPr>
        <p:txBody>
          <a:bodyPr wrap="square" rtlCol="0">
            <a:spAutoFit/>
          </a:bodyPr>
          <a:lstStyle/>
          <a:p>
            <a:r>
              <a:rPr lang="en-US" sz="2800" dirty="0">
                <a:solidFill>
                  <a:schemeClr val="bg2"/>
                </a:solidFill>
              </a:rPr>
              <a:t>Susanne </a:t>
            </a:r>
            <a:r>
              <a:rPr lang="en-US" sz="2800" dirty="0" err="1">
                <a:solidFill>
                  <a:schemeClr val="bg2"/>
                </a:solidFill>
              </a:rPr>
              <a:t>Markgren</a:t>
            </a:r>
            <a:r>
              <a:rPr lang="en-US" sz="2800" dirty="0">
                <a:solidFill>
                  <a:schemeClr val="bg2"/>
                </a:solidFill>
              </a:rPr>
              <a:t> &amp; Linda Miles</a:t>
            </a:r>
          </a:p>
        </p:txBody>
      </p:sp>
    </p:spTree>
    <p:extLst>
      <p:ext uri="{BB962C8B-B14F-4D97-AF65-F5344CB8AC3E}">
        <p14:creationId xmlns:p14="http://schemas.microsoft.com/office/powerpoint/2010/main" val="4098920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Thrive as a library Professional</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29243" y="2602683"/>
            <a:ext cx="2533513" cy="3819176"/>
          </a:xfrm>
        </p:spPr>
      </p:pic>
    </p:spTree>
    <p:extLst>
      <p:ext uri="{BB962C8B-B14F-4D97-AF65-F5344CB8AC3E}">
        <p14:creationId xmlns:p14="http://schemas.microsoft.com/office/powerpoint/2010/main" val="161460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Librarian Personas</a:t>
            </a:r>
            <a:endParaRPr lang="en-US" dirty="0"/>
          </a:p>
        </p:txBody>
      </p:sp>
      <p:pic>
        <p:nvPicPr>
          <p:cNvPr id="4" name="Content Placeholder 3"/>
          <p:cNvPicPr>
            <a:picLocks noGrp="1" noChangeAspect="1"/>
          </p:cNvPicPr>
          <p:nvPr>
            <p:ph idx="1"/>
          </p:nvPr>
        </p:nvPicPr>
        <p:blipFill>
          <a:blip r:embed="rId3"/>
          <a:stretch>
            <a:fillRect/>
          </a:stretch>
        </p:blipFill>
        <p:spPr>
          <a:xfrm>
            <a:off x="3144025" y="2309241"/>
            <a:ext cx="5903949" cy="3896606"/>
          </a:xfrm>
          <a:prstGeom prst="rect">
            <a:avLst/>
          </a:prstGeom>
        </p:spPr>
      </p:pic>
      <p:sp>
        <p:nvSpPr>
          <p:cNvPr id="5" name="TextBox 4"/>
          <p:cNvSpPr txBox="1"/>
          <p:nvPr/>
        </p:nvSpPr>
        <p:spPr>
          <a:xfrm>
            <a:off x="4661929" y="6339685"/>
            <a:ext cx="4610087" cy="646331"/>
          </a:xfrm>
          <a:prstGeom prst="rect">
            <a:avLst/>
          </a:prstGeom>
          <a:noFill/>
        </p:spPr>
        <p:txBody>
          <a:bodyPr wrap="square" rtlCol="0">
            <a:spAutoFit/>
          </a:bodyPr>
          <a:lstStyle/>
          <a:p>
            <a:r>
              <a:rPr lang="en-US" sz="1200" dirty="0">
                <a:hlinkClick r:id="rId4"/>
              </a:rPr>
              <a:t>https://</a:t>
            </a:r>
            <a:r>
              <a:rPr lang="en-US" sz="1200" dirty="0" smtClean="0">
                <a:hlinkClick r:id="rId4"/>
              </a:rPr>
              <a:t>www.pikrepo.com/ffepe/silhouette-of-people-on-a-banquet-hall</a:t>
            </a:r>
            <a:endParaRPr lang="en-US" sz="1200" dirty="0" smtClean="0"/>
          </a:p>
          <a:p>
            <a:r>
              <a:rPr lang="en-US" sz="1200" dirty="0">
                <a:hlinkClick r:id="rId5"/>
              </a:rPr>
              <a:t>Creative Commons Zero - CC0</a:t>
            </a:r>
            <a:endParaRPr lang="en-US" sz="1200" dirty="0"/>
          </a:p>
          <a:p>
            <a:endParaRPr lang="en-US" sz="1200" dirty="0"/>
          </a:p>
        </p:txBody>
      </p:sp>
    </p:spTree>
    <p:extLst>
      <p:ext uri="{BB962C8B-B14F-4D97-AF65-F5344CB8AC3E}">
        <p14:creationId xmlns:p14="http://schemas.microsoft.com/office/powerpoint/2010/main" val="3334332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success?</a:t>
            </a:r>
            <a:endParaRPr lang="en-US" dirty="0"/>
          </a:p>
        </p:txBody>
      </p:sp>
      <p:pic>
        <p:nvPicPr>
          <p:cNvPr id="6" name="Content Placeholder 5"/>
          <p:cNvPicPr>
            <a:picLocks noGrp="1" noChangeAspect="1"/>
          </p:cNvPicPr>
          <p:nvPr>
            <p:ph idx="1"/>
          </p:nvPr>
        </p:nvPicPr>
        <p:blipFill>
          <a:blip r:embed="rId3"/>
          <a:stretch>
            <a:fillRect/>
          </a:stretch>
        </p:blipFill>
        <p:spPr>
          <a:xfrm>
            <a:off x="3253490" y="2351046"/>
            <a:ext cx="5594752" cy="3874366"/>
          </a:xfrm>
          <a:prstGeom prst="rect">
            <a:avLst/>
          </a:prstGeom>
        </p:spPr>
      </p:pic>
      <p:sp>
        <p:nvSpPr>
          <p:cNvPr id="7" name="TextBox 6"/>
          <p:cNvSpPr txBox="1"/>
          <p:nvPr/>
        </p:nvSpPr>
        <p:spPr>
          <a:xfrm>
            <a:off x="4587827" y="6357386"/>
            <a:ext cx="4389119" cy="646331"/>
          </a:xfrm>
          <a:prstGeom prst="rect">
            <a:avLst/>
          </a:prstGeom>
          <a:noFill/>
        </p:spPr>
        <p:txBody>
          <a:bodyPr wrap="square" rtlCol="0">
            <a:spAutoFit/>
          </a:bodyPr>
          <a:lstStyle/>
          <a:p>
            <a:r>
              <a:rPr lang="en-US" sz="1200" dirty="0">
                <a:hlinkClick r:id="rId4"/>
              </a:rPr>
              <a:t>https://</a:t>
            </a:r>
            <a:r>
              <a:rPr lang="en-US" sz="1200" dirty="0" smtClean="0">
                <a:hlinkClick r:id="rId4"/>
              </a:rPr>
              <a:t>www.pikrepo.com/fiaao/person-holding-white-printer-paper</a:t>
            </a:r>
            <a:endParaRPr lang="en-US" sz="1200" dirty="0" smtClean="0"/>
          </a:p>
          <a:p>
            <a:r>
              <a:rPr lang="en-US" sz="1200" dirty="0">
                <a:hlinkClick r:id="rId5"/>
              </a:rPr>
              <a:t>Creative Commons Zero - CC0</a:t>
            </a:r>
            <a:endParaRPr lang="en-US" sz="1200" dirty="0"/>
          </a:p>
          <a:p>
            <a:endParaRPr lang="en-US" sz="1200" dirty="0"/>
          </a:p>
        </p:txBody>
      </p:sp>
    </p:spTree>
    <p:extLst>
      <p:ext uri="{BB962C8B-B14F-4D97-AF65-F5344CB8AC3E}">
        <p14:creationId xmlns:p14="http://schemas.microsoft.com/office/powerpoint/2010/main" val="34570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Forging a path: Career Vision</a:t>
            </a:r>
          </a:p>
        </p:txBody>
      </p:sp>
      <p:sp>
        <p:nvSpPr>
          <p:cNvPr id="3" name="Content Placeholder 2"/>
          <p:cNvSpPr>
            <a:spLocks noGrp="1"/>
          </p:cNvSpPr>
          <p:nvPr>
            <p:ph idx="1"/>
          </p:nvPr>
        </p:nvSpPr>
        <p:spPr>
          <a:xfrm>
            <a:off x="701417" y="2564977"/>
            <a:ext cx="4196960" cy="3438871"/>
          </a:xfrm>
        </p:spPr>
        <p:txBody>
          <a:bodyPr>
            <a:normAutofit lnSpcReduction="10000"/>
          </a:bodyPr>
          <a:lstStyle/>
          <a:p>
            <a:pPr marL="0" indent="0">
              <a:buNone/>
            </a:pPr>
            <a:r>
              <a:rPr lang="en-US" sz="2400" dirty="0">
                <a:solidFill>
                  <a:schemeClr val="accent3"/>
                </a:solidFill>
              </a:rPr>
              <a:t>People who take the plunge, who commit themselves to going after what they really want, often… begin to attract to themselves the knowledge, relationships, and resources they require to accomplish their work. </a:t>
            </a:r>
            <a:r>
              <a:rPr lang="en-US" dirty="0">
                <a:solidFill>
                  <a:schemeClr val="accent3"/>
                </a:solidFill>
              </a:rPr>
              <a:t> </a:t>
            </a:r>
          </a:p>
          <a:p>
            <a:pPr marL="0" indent="0">
              <a:buNone/>
            </a:pPr>
            <a:r>
              <a:rPr lang="en-US" dirty="0">
                <a:solidFill>
                  <a:schemeClr val="accent3"/>
                </a:solidFill>
              </a:rPr>
              <a:t>– </a:t>
            </a:r>
            <a:r>
              <a:rPr lang="en-US" dirty="0" err="1">
                <a:solidFill>
                  <a:schemeClr val="accent3"/>
                </a:solidFill>
              </a:rPr>
              <a:t>Boldt</a:t>
            </a:r>
            <a:r>
              <a:rPr lang="en-US" dirty="0">
                <a:solidFill>
                  <a:schemeClr val="accent3"/>
                </a:solidFill>
              </a:rPr>
              <a:t>, L.G. (2004) </a:t>
            </a:r>
            <a:r>
              <a:rPr lang="en-US" i="1" dirty="0">
                <a:solidFill>
                  <a:schemeClr val="accent3"/>
                </a:solidFill>
              </a:rPr>
              <a:t>How to find the work you love</a:t>
            </a:r>
            <a:r>
              <a:rPr lang="en-US" dirty="0">
                <a:solidFill>
                  <a:schemeClr val="accent3"/>
                </a:solidFill>
              </a:rPr>
              <a:t>.</a:t>
            </a:r>
          </a:p>
          <a:p>
            <a:endParaRPr lang="en-US" dirty="0"/>
          </a:p>
        </p:txBody>
      </p:sp>
      <p:pic>
        <p:nvPicPr>
          <p:cNvPr id="4" name="Picture 3"/>
          <p:cNvPicPr>
            <a:picLocks noChangeAspect="1"/>
          </p:cNvPicPr>
          <p:nvPr/>
        </p:nvPicPr>
        <p:blipFill>
          <a:blip r:embed="rId3"/>
          <a:stretch>
            <a:fillRect/>
          </a:stretch>
        </p:blipFill>
        <p:spPr>
          <a:xfrm>
            <a:off x="5729394" y="2559184"/>
            <a:ext cx="5170227" cy="3444664"/>
          </a:xfrm>
          <a:prstGeom prst="rect">
            <a:avLst/>
          </a:prstGeom>
        </p:spPr>
      </p:pic>
      <p:sp>
        <p:nvSpPr>
          <p:cNvPr id="5" name="TextBox 4"/>
          <p:cNvSpPr txBox="1"/>
          <p:nvPr/>
        </p:nvSpPr>
        <p:spPr>
          <a:xfrm>
            <a:off x="5729394" y="6200551"/>
            <a:ext cx="5826032" cy="461665"/>
          </a:xfrm>
          <a:prstGeom prst="rect">
            <a:avLst/>
          </a:prstGeom>
          <a:noFill/>
        </p:spPr>
        <p:txBody>
          <a:bodyPr wrap="square" rtlCol="0">
            <a:spAutoFit/>
          </a:bodyPr>
          <a:lstStyle/>
          <a:p>
            <a:r>
              <a:rPr lang="en-US" sz="1200" dirty="0">
                <a:hlinkClick r:id="rId4"/>
              </a:rPr>
              <a:t>https://www.pikrepo.com/fvmiy/round-brown-framed-eyeglasses-on-red-hardbound-book</a:t>
            </a:r>
          </a:p>
          <a:p>
            <a:r>
              <a:rPr lang="en-US" sz="1200" dirty="0">
                <a:hlinkClick r:id="rId4"/>
              </a:rPr>
              <a:t>Creative Commons Zero - CC0</a:t>
            </a:r>
            <a:endParaRPr lang="en-US" sz="1200" dirty="0"/>
          </a:p>
        </p:txBody>
      </p:sp>
    </p:spTree>
    <p:extLst>
      <p:ext uri="{BB962C8B-B14F-4D97-AF65-F5344CB8AC3E}">
        <p14:creationId xmlns:p14="http://schemas.microsoft.com/office/powerpoint/2010/main" val="3513073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Gathering and Lending Support: Relationships</a:t>
            </a:r>
          </a:p>
        </p:txBody>
      </p:sp>
      <p:sp>
        <p:nvSpPr>
          <p:cNvPr id="3" name="Content Placeholder 2"/>
          <p:cNvSpPr>
            <a:spLocks noGrp="1"/>
          </p:cNvSpPr>
          <p:nvPr>
            <p:ph idx="1"/>
          </p:nvPr>
        </p:nvSpPr>
        <p:spPr>
          <a:xfrm>
            <a:off x="872600" y="2692491"/>
            <a:ext cx="4365607" cy="3174927"/>
          </a:xfrm>
        </p:spPr>
        <p:txBody>
          <a:bodyPr>
            <a:normAutofit/>
          </a:bodyPr>
          <a:lstStyle/>
          <a:p>
            <a:pPr marL="0" indent="0">
              <a:buNone/>
            </a:pPr>
            <a:r>
              <a:rPr lang="en-US" sz="2400" dirty="0">
                <a:solidFill>
                  <a:schemeClr val="accent3"/>
                </a:solidFill>
              </a:rPr>
              <a:t>Finding your tribe offers more than validation and interaction, important as both of those are. It provides inspiration and provocation to raise the bar on your own achievements. </a:t>
            </a:r>
          </a:p>
          <a:p>
            <a:pPr marL="0" indent="0">
              <a:buNone/>
            </a:pPr>
            <a:r>
              <a:rPr lang="en-US" dirty="0">
                <a:solidFill>
                  <a:schemeClr val="accent3"/>
                </a:solidFill>
              </a:rPr>
              <a:t>– Robinson, K. 2009. </a:t>
            </a:r>
            <a:r>
              <a:rPr lang="en-US" i="1" dirty="0">
                <a:solidFill>
                  <a:schemeClr val="accent3"/>
                </a:solidFill>
              </a:rPr>
              <a:t>The element: How finding your passion changes everything. </a:t>
            </a:r>
          </a:p>
        </p:txBody>
      </p:sp>
      <p:pic>
        <p:nvPicPr>
          <p:cNvPr id="4" name="Picture 3"/>
          <p:cNvPicPr>
            <a:picLocks noChangeAspect="1"/>
          </p:cNvPicPr>
          <p:nvPr/>
        </p:nvPicPr>
        <p:blipFill>
          <a:blip r:embed="rId3"/>
          <a:stretch>
            <a:fillRect/>
          </a:stretch>
        </p:blipFill>
        <p:spPr>
          <a:xfrm>
            <a:off x="5551715" y="2544944"/>
            <a:ext cx="5307874" cy="3470023"/>
          </a:xfrm>
          <a:prstGeom prst="rect">
            <a:avLst/>
          </a:prstGeom>
        </p:spPr>
      </p:pic>
      <p:sp>
        <p:nvSpPr>
          <p:cNvPr id="5" name="TextBox 4"/>
          <p:cNvSpPr txBox="1"/>
          <p:nvPr/>
        </p:nvSpPr>
        <p:spPr>
          <a:xfrm>
            <a:off x="6858000" y="6139345"/>
            <a:ext cx="4258491" cy="646331"/>
          </a:xfrm>
          <a:prstGeom prst="rect">
            <a:avLst/>
          </a:prstGeom>
          <a:noFill/>
        </p:spPr>
        <p:txBody>
          <a:bodyPr wrap="square" rtlCol="0">
            <a:spAutoFit/>
          </a:bodyPr>
          <a:lstStyle/>
          <a:p>
            <a:r>
              <a:rPr lang="en-US" sz="1200" dirty="0">
                <a:hlinkClick r:id="rId4"/>
              </a:rPr>
              <a:t>https://www.pikrepo.com/feaqm/man-and-woman-holding-hands</a:t>
            </a:r>
            <a:r>
              <a:rPr lang="en-US" sz="1200" dirty="0"/>
              <a:t/>
            </a:r>
            <a:br>
              <a:rPr lang="en-US" sz="1200" dirty="0"/>
            </a:br>
            <a:r>
              <a:rPr lang="en-US" sz="1200" dirty="0">
                <a:hlinkClick r:id="rId5"/>
              </a:rPr>
              <a:t>Creative Commons Zero - CC0</a:t>
            </a:r>
            <a:endParaRPr lang="en-US" sz="1200" dirty="0"/>
          </a:p>
          <a:p>
            <a:endParaRPr lang="en-US" sz="1200" dirty="0"/>
          </a:p>
        </p:txBody>
      </p:sp>
    </p:spTree>
    <p:extLst>
      <p:ext uri="{BB962C8B-B14F-4D97-AF65-F5344CB8AC3E}">
        <p14:creationId xmlns:p14="http://schemas.microsoft.com/office/powerpoint/2010/main" val="4121992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Getting Your Bearings: Understanding Organization Culture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57508" y="2394739"/>
            <a:ext cx="4975658" cy="3731742"/>
          </a:xfrm>
        </p:spPr>
      </p:pic>
      <p:sp>
        <p:nvSpPr>
          <p:cNvPr id="5" name="TextBox 4"/>
          <p:cNvSpPr txBox="1"/>
          <p:nvPr/>
        </p:nvSpPr>
        <p:spPr>
          <a:xfrm>
            <a:off x="6675120" y="6339383"/>
            <a:ext cx="4180115" cy="461665"/>
          </a:xfrm>
          <a:prstGeom prst="rect">
            <a:avLst/>
          </a:prstGeom>
          <a:noFill/>
        </p:spPr>
        <p:txBody>
          <a:bodyPr wrap="square" rtlCol="0">
            <a:spAutoFit/>
          </a:bodyPr>
          <a:lstStyle/>
          <a:p>
            <a:r>
              <a:rPr lang="en-US" sz="1200" dirty="0">
                <a:hlinkClick r:id="rId4"/>
              </a:rPr>
              <a:t>https://www.pikrepo.com/fiopa/organization-organization-chart</a:t>
            </a:r>
            <a:endParaRPr lang="en-US" sz="1200" dirty="0"/>
          </a:p>
          <a:p>
            <a:r>
              <a:rPr lang="en-US" sz="1200" dirty="0">
                <a:hlinkClick r:id="rId5"/>
              </a:rPr>
              <a:t>Creative Commons Zero - CC0</a:t>
            </a:r>
            <a:endParaRPr lang="en-US" sz="1200" dirty="0"/>
          </a:p>
        </p:txBody>
      </p:sp>
      <p:sp>
        <p:nvSpPr>
          <p:cNvPr id="7" name="TextBox 6"/>
          <p:cNvSpPr txBox="1"/>
          <p:nvPr/>
        </p:nvSpPr>
        <p:spPr>
          <a:xfrm>
            <a:off x="1123407" y="2875615"/>
            <a:ext cx="3853541" cy="3046988"/>
          </a:xfrm>
          <a:prstGeom prst="rect">
            <a:avLst/>
          </a:prstGeom>
          <a:noFill/>
        </p:spPr>
        <p:txBody>
          <a:bodyPr wrap="square" rtlCol="0">
            <a:spAutoFit/>
          </a:bodyPr>
          <a:lstStyle/>
          <a:p>
            <a:r>
              <a:rPr lang="en-US" sz="2400" dirty="0">
                <a:solidFill>
                  <a:schemeClr val="accent3"/>
                </a:solidFill>
              </a:rPr>
              <a:t>For collaboration to work, the library organization must embrace the team concept and empower its employees to make decisions. </a:t>
            </a:r>
          </a:p>
          <a:p>
            <a:endParaRPr lang="en-US" dirty="0">
              <a:solidFill>
                <a:schemeClr val="accent3"/>
              </a:solidFill>
            </a:endParaRPr>
          </a:p>
          <a:p>
            <a:r>
              <a:rPr lang="en-US" dirty="0">
                <a:solidFill>
                  <a:schemeClr val="accent3"/>
                </a:solidFill>
              </a:rPr>
              <a:t>– Henry, </a:t>
            </a:r>
            <a:r>
              <a:rPr lang="en-US" dirty="0" err="1">
                <a:solidFill>
                  <a:schemeClr val="accent3"/>
                </a:solidFill>
              </a:rPr>
              <a:t>Eshelman</a:t>
            </a:r>
            <a:r>
              <a:rPr lang="en-US" dirty="0">
                <a:solidFill>
                  <a:schemeClr val="accent3"/>
                </a:solidFill>
              </a:rPr>
              <a:t>, Moniz, 2018,  </a:t>
            </a:r>
            <a:r>
              <a:rPr lang="en-US" i="1" dirty="0">
                <a:solidFill>
                  <a:schemeClr val="accent3"/>
                </a:solidFill>
              </a:rPr>
              <a:t>The dysfunctional library: Challenges  and solutions to workplace relationships</a:t>
            </a:r>
            <a:r>
              <a:rPr lang="en-US" dirty="0">
                <a:solidFill>
                  <a:schemeClr val="accent3"/>
                </a:solidFill>
              </a:rPr>
              <a:t>.</a:t>
            </a:r>
          </a:p>
        </p:txBody>
      </p:sp>
    </p:spTree>
    <p:extLst>
      <p:ext uri="{BB962C8B-B14F-4D97-AF65-F5344CB8AC3E}">
        <p14:creationId xmlns:p14="http://schemas.microsoft.com/office/powerpoint/2010/main" val="2765437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Choices We make: Creating habits for Professional growth</a:t>
            </a:r>
          </a:p>
        </p:txBody>
      </p:sp>
      <p:sp>
        <p:nvSpPr>
          <p:cNvPr id="3" name="Content Placeholder 2"/>
          <p:cNvSpPr>
            <a:spLocks noGrp="1"/>
          </p:cNvSpPr>
          <p:nvPr>
            <p:ph idx="1"/>
          </p:nvPr>
        </p:nvSpPr>
        <p:spPr>
          <a:xfrm>
            <a:off x="755034" y="2454592"/>
            <a:ext cx="4404795" cy="4128516"/>
          </a:xfrm>
        </p:spPr>
        <p:txBody>
          <a:bodyPr>
            <a:normAutofit fontScale="92500" lnSpcReduction="10000"/>
          </a:bodyPr>
          <a:lstStyle/>
          <a:p>
            <a:pPr marL="0" indent="0">
              <a:buNone/>
            </a:pPr>
            <a:r>
              <a:rPr lang="en-US" sz="2400" dirty="0">
                <a:solidFill>
                  <a:schemeClr val="accent3"/>
                </a:solidFill>
              </a:rPr>
              <a:t>It takes skill to bring something you’ve imagined into the world: to use words to create believable lives, to select the colors and textures of paint to represent a haystack at sunset, to combine ingredients to make a flavorful dish. No one is born with that skill. It is developed through exercise, through repetition, through a blend of learning and reflection that’s both painstaking and rewarding. And it takes time. </a:t>
            </a:r>
          </a:p>
          <a:p>
            <a:pPr marL="0" indent="0">
              <a:buNone/>
            </a:pPr>
            <a:r>
              <a:rPr lang="en-US" dirty="0">
                <a:solidFill>
                  <a:schemeClr val="accent3"/>
                </a:solidFill>
              </a:rPr>
              <a:t>– Tharp, T., 2006, </a:t>
            </a:r>
            <a:r>
              <a:rPr lang="en-US" i="1" dirty="0">
                <a:solidFill>
                  <a:schemeClr val="accent3"/>
                </a:solidFill>
              </a:rPr>
              <a:t>The creative habit</a:t>
            </a:r>
            <a:r>
              <a:rPr lang="en-US" dirty="0">
                <a:solidFill>
                  <a:schemeClr val="accent3"/>
                </a:solidFill>
              </a:rPr>
              <a:t>.</a:t>
            </a:r>
          </a:p>
        </p:txBody>
      </p:sp>
      <p:pic>
        <p:nvPicPr>
          <p:cNvPr id="4" name="Picture 3"/>
          <p:cNvPicPr>
            <a:picLocks noChangeAspect="1"/>
          </p:cNvPicPr>
          <p:nvPr/>
        </p:nvPicPr>
        <p:blipFill>
          <a:blip r:embed="rId3"/>
          <a:stretch>
            <a:fillRect/>
          </a:stretch>
        </p:blipFill>
        <p:spPr>
          <a:xfrm>
            <a:off x="5530286" y="2454592"/>
            <a:ext cx="5472993" cy="3632699"/>
          </a:xfrm>
          <a:prstGeom prst="rect">
            <a:avLst/>
          </a:prstGeom>
        </p:spPr>
      </p:pic>
      <p:sp>
        <p:nvSpPr>
          <p:cNvPr id="5" name="TextBox 4"/>
          <p:cNvSpPr txBox="1"/>
          <p:nvPr/>
        </p:nvSpPr>
        <p:spPr>
          <a:xfrm>
            <a:off x="6479178" y="6211669"/>
            <a:ext cx="4702628" cy="646331"/>
          </a:xfrm>
          <a:prstGeom prst="rect">
            <a:avLst/>
          </a:prstGeom>
          <a:noFill/>
        </p:spPr>
        <p:txBody>
          <a:bodyPr wrap="square" rtlCol="0">
            <a:spAutoFit/>
          </a:bodyPr>
          <a:lstStyle/>
          <a:p>
            <a:r>
              <a:rPr lang="en-US" sz="1200" dirty="0">
                <a:hlinkClick r:id="rId4"/>
              </a:rPr>
              <a:t>https://www.pikrepo.com/flrpm/depth-of-field-photograph-of-water-lilies</a:t>
            </a:r>
            <a:r>
              <a:rPr lang="en-US" sz="1200" dirty="0"/>
              <a:t/>
            </a:r>
            <a:br>
              <a:rPr lang="en-US" sz="1200" dirty="0"/>
            </a:br>
            <a:r>
              <a:rPr lang="en-US" sz="1200" dirty="0">
                <a:hlinkClick r:id="rId5"/>
              </a:rPr>
              <a:t>Creative Commons Zero - CC0</a:t>
            </a:r>
            <a:endParaRPr lang="en-US" sz="1200" dirty="0"/>
          </a:p>
          <a:p>
            <a:endParaRPr lang="en-US" sz="1200" dirty="0"/>
          </a:p>
        </p:txBody>
      </p:sp>
    </p:spTree>
    <p:extLst>
      <p:ext uri="{BB962C8B-B14F-4D97-AF65-F5344CB8AC3E}">
        <p14:creationId xmlns:p14="http://schemas.microsoft.com/office/powerpoint/2010/main" val="328791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Telling our Stories: using narrative for self-promotion, professional development, and influence</a:t>
            </a:r>
          </a:p>
        </p:txBody>
      </p:sp>
      <p:sp>
        <p:nvSpPr>
          <p:cNvPr id="3" name="Content Placeholder 2"/>
          <p:cNvSpPr>
            <a:spLocks noGrp="1"/>
          </p:cNvSpPr>
          <p:nvPr>
            <p:ph idx="1"/>
          </p:nvPr>
        </p:nvSpPr>
        <p:spPr>
          <a:xfrm>
            <a:off x="1133856" y="2651107"/>
            <a:ext cx="4234978" cy="4089327"/>
          </a:xfrm>
        </p:spPr>
        <p:txBody>
          <a:bodyPr>
            <a:noAutofit/>
          </a:bodyPr>
          <a:lstStyle/>
          <a:p>
            <a:pPr marL="0" indent="0">
              <a:buNone/>
            </a:pPr>
            <a:r>
              <a:rPr lang="en-US" sz="2400" dirty="0">
                <a:solidFill>
                  <a:schemeClr val="accent3"/>
                </a:solidFill>
              </a:rPr>
              <a:t>The average person today is inundated with facts and data, and we let most of this pass through our brain with minimal retention or reaction – unless something makes the information stand out in a meaningful way.  That’s where story comes in. </a:t>
            </a:r>
          </a:p>
          <a:p>
            <a:pPr marL="0" indent="0">
              <a:buNone/>
            </a:pPr>
            <a:r>
              <a:rPr lang="en-US" dirty="0">
                <a:solidFill>
                  <a:schemeClr val="accent3"/>
                </a:solidFill>
              </a:rPr>
              <a:t>– Choy, E., 2017, </a:t>
            </a:r>
            <a:r>
              <a:rPr lang="en-US" i="1" dirty="0">
                <a:solidFill>
                  <a:schemeClr val="accent3"/>
                </a:solidFill>
              </a:rPr>
              <a:t>Let the story do the work.</a:t>
            </a:r>
          </a:p>
        </p:txBody>
      </p:sp>
      <p:pic>
        <p:nvPicPr>
          <p:cNvPr id="4" name="Picture 3"/>
          <p:cNvPicPr>
            <a:picLocks noChangeAspect="1"/>
          </p:cNvPicPr>
          <p:nvPr/>
        </p:nvPicPr>
        <p:blipFill>
          <a:blip r:embed="rId3"/>
          <a:stretch>
            <a:fillRect/>
          </a:stretch>
        </p:blipFill>
        <p:spPr>
          <a:xfrm>
            <a:off x="5368834" y="2857467"/>
            <a:ext cx="5831820" cy="3127314"/>
          </a:xfrm>
          <a:prstGeom prst="rect">
            <a:avLst/>
          </a:prstGeom>
        </p:spPr>
      </p:pic>
      <p:sp>
        <p:nvSpPr>
          <p:cNvPr id="5" name="TextBox 4"/>
          <p:cNvSpPr txBox="1"/>
          <p:nvPr/>
        </p:nvSpPr>
        <p:spPr>
          <a:xfrm>
            <a:off x="5247630" y="6039442"/>
            <a:ext cx="6074229" cy="646331"/>
          </a:xfrm>
          <a:prstGeom prst="rect">
            <a:avLst/>
          </a:prstGeom>
          <a:noFill/>
        </p:spPr>
        <p:txBody>
          <a:bodyPr wrap="square" rtlCol="0">
            <a:spAutoFit/>
          </a:bodyPr>
          <a:lstStyle/>
          <a:p>
            <a:r>
              <a:rPr lang="en-US" sz="1200" dirty="0">
                <a:hlinkClick r:id="rId4"/>
              </a:rPr>
              <a:t>https://www.pikrepo.com/fizbn/one-upon-a-time-hand-written-text-qoute</a:t>
            </a:r>
            <a:endParaRPr lang="en-US" sz="1200" dirty="0"/>
          </a:p>
          <a:p>
            <a:r>
              <a:rPr lang="en-US" sz="1200" dirty="0">
                <a:hlinkClick r:id="rId5"/>
              </a:rPr>
              <a:t>Creative Commons Zero - CC0</a:t>
            </a:r>
            <a:endParaRPr lang="en-US" sz="1200" dirty="0"/>
          </a:p>
          <a:p>
            <a:endParaRPr lang="en-US" sz="1200" dirty="0"/>
          </a:p>
        </p:txBody>
      </p:sp>
    </p:spTree>
    <p:extLst>
      <p:ext uri="{BB962C8B-B14F-4D97-AF65-F5344CB8AC3E}">
        <p14:creationId xmlns:p14="http://schemas.microsoft.com/office/powerpoint/2010/main" val="4267777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Your Place: Mindfulness and Self-Compassion</a:t>
            </a:r>
          </a:p>
        </p:txBody>
      </p:sp>
      <p:sp>
        <p:nvSpPr>
          <p:cNvPr id="3" name="Content Placeholder 2"/>
          <p:cNvSpPr>
            <a:spLocks noGrp="1"/>
          </p:cNvSpPr>
          <p:nvPr>
            <p:ph idx="1"/>
          </p:nvPr>
        </p:nvSpPr>
        <p:spPr>
          <a:xfrm>
            <a:off x="310896" y="2257916"/>
            <a:ext cx="6233595" cy="4456394"/>
          </a:xfrm>
        </p:spPr>
        <p:txBody>
          <a:bodyPr>
            <a:noAutofit/>
          </a:bodyPr>
          <a:lstStyle/>
          <a:p>
            <a:pPr marL="0" indent="0">
              <a:buNone/>
            </a:pPr>
            <a:r>
              <a:rPr lang="en-US" sz="2200" dirty="0">
                <a:solidFill>
                  <a:schemeClr val="accent3"/>
                </a:solidFill>
              </a:rPr>
              <a:t>Mindfulness provides a simple but powerful route for getting ourselves unstuck, back in touch with our own wisdom and vitality. It is a way to take charge of the direction and quality of our own lives. </a:t>
            </a:r>
          </a:p>
          <a:p>
            <a:pPr marL="0" indent="0">
              <a:buNone/>
            </a:pPr>
            <a:r>
              <a:rPr lang="en-US" dirty="0">
                <a:solidFill>
                  <a:schemeClr val="accent3"/>
                </a:solidFill>
              </a:rPr>
              <a:t>– </a:t>
            </a:r>
            <a:r>
              <a:rPr lang="en-US" dirty="0" err="1">
                <a:solidFill>
                  <a:schemeClr val="accent3"/>
                </a:solidFill>
              </a:rPr>
              <a:t>Kabat</a:t>
            </a:r>
            <a:r>
              <a:rPr lang="en-US" dirty="0">
                <a:solidFill>
                  <a:schemeClr val="accent3"/>
                </a:solidFill>
              </a:rPr>
              <a:t> Zinn, 1994, </a:t>
            </a:r>
            <a:r>
              <a:rPr lang="en-US" i="1" dirty="0">
                <a:solidFill>
                  <a:schemeClr val="accent3"/>
                </a:solidFill>
              </a:rPr>
              <a:t>Wherever you go, there you are: Mindfulness meditation in everyday life</a:t>
            </a:r>
            <a:r>
              <a:rPr lang="en-US" dirty="0">
                <a:solidFill>
                  <a:schemeClr val="accent3"/>
                </a:solidFill>
              </a:rPr>
              <a:t>.</a:t>
            </a:r>
          </a:p>
          <a:p>
            <a:pPr marL="0" indent="0">
              <a:buNone/>
            </a:pPr>
            <a:endParaRPr lang="en-US" sz="2200" dirty="0">
              <a:solidFill>
                <a:schemeClr val="accent3"/>
              </a:solidFill>
            </a:endParaRPr>
          </a:p>
          <a:p>
            <a:pPr marL="0" indent="0">
              <a:buNone/>
            </a:pPr>
            <a:r>
              <a:rPr lang="en-US" sz="2200" dirty="0">
                <a:solidFill>
                  <a:schemeClr val="accent3"/>
                </a:solidFill>
              </a:rPr>
              <a:t>Self compassion is a portable source of friendship and support that is available when we need it most—when we fail, make mistakes, or struggle in life. </a:t>
            </a:r>
          </a:p>
          <a:p>
            <a:pPr marL="0" indent="0">
              <a:buNone/>
            </a:pPr>
            <a:r>
              <a:rPr lang="en-US" dirty="0">
                <a:solidFill>
                  <a:schemeClr val="accent3"/>
                </a:solidFill>
              </a:rPr>
              <a:t>– Neff and </a:t>
            </a:r>
            <a:r>
              <a:rPr lang="en-US" dirty="0" err="1">
                <a:solidFill>
                  <a:schemeClr val="accent3"/>
                </a:solidFill>
              </a:rPr>
              <a:t>Dahm</a:t>
            </a:r>
            <a:r>
              <a:rPr lang="en-US" dirty="0">
                <a:solidFill>
                  <a:schemeClr val="accent3"/>
                </a:solidFill>
              </a:rPr>
              <a:t>, 2015, </a:t>
            </a:r>
            <a:r>
              <a:rPr lang="en-US" i="1" dirty="0">
                <a:solidFill>
                  <a:schemeClr val="accent3"/>
                </a:solidFill>
              </a:rPr>
              <a:t>Self-compassion: What it is, what it does, and how it relates to mindfulness</a:t>
            </a:r>
            <a:r>
              <a:rPr lang="en-US" dirty="0">
                <a:solidFill>
                  <a:schemeClr val="accent3"/>
                </a:solidFill>
              </a:rPr>
              <a:t>.</a:t>
            </a:r>
          </a:p>
        </p:txBody>
      </p:sp>
      <p:pic>
        <p:nvPicPr>
          <p:cNvPr id="1028" name="Picture 4" descr="Be Here Now sticker on w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9623" y="2655479"/>
            <a:ext cx="5163002" cy="34398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75121" y="6274232"/>
            <a:ext cx="5163002" cy="646331"/>
          </a:xfrm>
          <a:prstGeom prst="rect">
            <a:avLst/>
          </a:prstGeom>
          <a:noFill/>
        </p:spPr>
        <p:txBody>
          <a:bodyPr wrap="square" rtlCol="0">
            <a:spAutoFit/>
          </a:bodyPr>
          <a:lstStyle/>
          <a:p>
            <a:r>
              <a:rPr lang="en-US" sz="1200" dirty="0">
                <a:hlinkClick r:id="rId4"/>
              </a:rPr>
              <a:t>https://www.pikrepo.com/fpkxb/be-here-now-sticker-on-wall</a:t>
            </a:r>
            <a:endParaRPr lang="en-US" sz="1200" dirty="0"/>
          </a:p>
          <a:p>
            <a:r>
              <a:rPr lang="en-US" sz="1200" dirty="0">
                <a:hlinkClick r:id="rId5"/>
              </a:rPr>
              <a:t>Creative Commons Zero - CC0</a:t>
            </a:r>
            <a:endParaRPr lang="en-US" sz="1200" dirty="0"/>
          </a:p>
          <a:p>
            <a:endParaRPr lang="en-US" sz="1200" dirty="0"/>
          </a:p>
        </p:txBody>
      </p:sp>
    </p:spTree>
    <p:extLst>
      <p:ext uri="{BB962C8B-B14F-4D97-AF65-F5344CB8AC3E}">
        <p14:creationId xmlns:p14="http://schemas.microsoft.com/office/powerpoint/2010/main" val="1839334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Discovering your true purpose: reflective practice</a:t>
            </a:r>
          </a:p>
        </p:txBody>
      </p:sp>
      <p:sp>
        <p:nvSpPr>
          <p:cNvPr id="3" name="Content Placeholder 2"/>
          <p:cNvSpPr>
            <a:spLocks noGrp="1"/>
          </p:cNvSpPr>
          <p:nvPr>
            <p:ph idx="1"/>
          </p:nvPr>
        </p:nvSpPr>
        <p:spPr>
          <a:xfrm>
            <a:off x="431076" y="2430194"/>
            <a:ext cx="5159828" cy="3788882"/>
          </a:xfrm>
        </p:spPr>
        <p:txBody>
          <a:bodyPr>
            <a:normAutofit/>
          </a:bodyPr>
          <a:lstStyle/>
          <a:p>
            <a:pPr marL="0" indent="0">
              <a:buNone/>
            </a:pPr>
            <a:r>
              <a:rPr lang="en-US" sz="2400" dirty="0">
                <a:solidFill>
                  <a:schemeClr val="accent3"/>
                </a:solidFill>
              </a:rPr>
              <a:t>By developing the ability to explore and be curious about our own experience and actions, we suddenly open up the possibilities of purposeful learning—learning derived not from books or experts, but from our work and our lives. </a:t>
            </a:r>
          </a:p>
          <a:p>
            <a:pPr marL="0" indent="0">
              <a:buNone/>
            </a:pPr>
            <a:r>
              <a:rPr lang="en-US" dirty="0">
                <a:solidFill>
                  <a:schemeClr val="accent3"/>
                </a:solidFill>
              </a:rPr>
              <a:t>--</a:t>
            </a:r>
            <a:r>
              <a:rPr lang="en-US" dirty="0" err="1">
                <a:solidFill>
                  <a:schemeClr val="accent3"/>
                </a:solidFill>
              </a:rPr>
              <a:t>Amulya</a:t>
            </a:r>
            <a:r>
              <a:rPr lang="en-US" dirty="0">
                <a:solidFill>
                  <a:schemeClr val="accent3"/>
                </a:solidFill>
              </a:rPr>
              <a:t>, 2011, </a:t>
            </a:r>
            <a:r>
              <a:rPr lang="en-US" i="1" dirty="0">
                <a:solidFill>
                  <a:schemeClr val="accent3"/>
                </a:solidFill>
              </a:rPr>
              <a:t>What is reflective practice?</a:t>
            </a:r>
          </a:p>
        </p:txBody>
      </p:sp>
      <p:pic>
        <p:nvPicPr>
          <p:cNvPr id="2050" name="Picture 2" descr="White boat on dock near green trees during day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5309" y="2430194"/>
            <a:ext cx="5279822" cy="35176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385309" y="6109342"/>
            <a:ext cx="5760719" cy="646331"/>
          </a:xfrm>
          <a:prstGeom prst="rect">
            <a:avLst/>
          </a:prstGeom>
          <a:noFill/>
        </p:spPr>
        <p:txBody>
          <a:bodyPr wrap="square" rtlCol="0">
            <a:spAutoFit/>
          </a:bodyPr>
          <a:lstStyle/>
          <a:p>
            <a:r>
              <a:rPr lang="en-US" sz="1200" dirty="0">
                <a:hlinkClick r:id="rId4"/>
              </a:rPr>
              <a:t>https://www.pikrepo.com/fmauy/white-boat-on-dock-near-green-trees-during-daytime</a:t>
            </a:r>
            <a:endParaRPr lang="en-US" sz="1200" dirty="0"/>
          </a:p>
          <a:p>
            <a:r>
              <a:rPr lang="en-US" sz="1200" dirty="0">
                <a:hlinkClick r:id="rId5"/>
              </a:rPr>
              <a:t>Creative Commons Zero - CC0</a:t>
            </a:r>
            <a:endParaRPr lang="en-US" sz="1200" dirty="0"/>
          </a:p>
          <a:p>
            <a:endParaRPr lang="en-US" sz="1200" dirty="0"/>
          </a:p>
        </p:txBody>
      </p:sp>
    </p:spTree>
    <p:extLst>
      <p:ext uri="{BB962C8B-B14F-4D97-AF65-F5344CB8AC3E}">
        <p14:creationId xmlns:p14="http://schemas.microsoft.com/office/powerpoint/2010/main" val="1999810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4253C80-F4BA-4722-A228-112B9C1DD038}"/>
              </a:ext>
            </a:extLst>
          </p:cNvPr>
          <p:cNvSpPr txBox="1">
            <a:spLocks/>
          </p:cNvSpPr>
          <p:nvPr/>
        </p:nvSpPr>
        <p:spPr bwMode="blackWhite">
          <a:xfrm>
            <a:off x="1600200" y="2412693"/>
            <a:ext cx="8991600" cy="1572361"/>
          </a:xfrm>
          <a:prstGeom prst="rect">
            <a:avLst/>
          </a:prstGeom>
          <a:solidFill>
            <a:srgbClr val="FFFFFF"/>
          </a:solidFill>
          <a:ln w="38100" cap="sq">
            <a:solidFill>
              <a:srgbClr val="404040"/>
            </a:solidFill>
            <a:miter lim="800000"/>
          </a:ln>
        </p:spPr>
        <p:txBody>
          <a:bodyPr vert="horz" lIns="274320" tIns="182880" rIns="274320" bIns="182880" rtlCol="0" anchor="ctr" anchorCtr="1">
            <a:normAutofit/>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r>
              <a:rPr lang="en-US"/>
              <a:t>Gathering and Lending Support: Relationships</a:t>
            </a:r>
            <a:endParaRPr lang="en-US" dirty="0"/>
          </a:p>
        </p:txBody>
      </p:sp>
      <p:sp>
        <p:nvSpPr>
          <p:cNvPr id="5" name="Title 4">
            <a:extLst>
              <a:ext uri="{FF2B5EF4-FFF2-40B4-BE49-F238E27FC236}">
                <a16:creationId xmlns:a16="http://schemas.microsoft.com/office/drawing/2014/main" id="{13B0F1EE-DCFE-4CF3-A327-889B5BC5A60E}"/>
              </a:ext>
            </a:extLst>
          </p:cNvPr>
          <p:cNvSpPr>
            <a:spLocks noGrp="1"/>
          </p:cNvSpPr>
          <p:nvPr>
            <p:ph type="ctrTitle"/>
          </p:nvPr>
        </p:nvSpPr>
        <p:spPr/>
        <p:txBody>
          <a:bodyPr/>
          <a:lstStyle/>
          <a:p>
            <a:r>
              <a:rPr lang="en-US" dirty="0"/>
              <a:t>Gathering and Lending Support: Relationships</a:t>
            </a:r>
          </a:p>
        </p:txBody>
      </p:sp>
    </p:spTree>
    <p:extLst>
      <p:ext uri="{BB962C8B-B14F-4D97-AF65-F5344CB8AC3E}">
        <p14:creationId xmlns:p14="http://schemas.microsoft.com/office/powerpoint/2010/main" val="322944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Gathering and Lending Support: Relationships</a:t>
            </a:r>
          </a:p>
        </p:txBody>
      </p:sp>
      <p:sp>
        <p:nvSpPr>
          <p:cNvPr id="3" name="Content Placeholder 2"/>
          <p:cNvSpPr>
            <a:spLocks noGrp="1"/>
          </p:cNvSpPr>
          <p:nvPr>
            <p:ph idx="1"/>
          </p:nvPr>
        </p:nvSpPr>
        <p:spPr>
          <a:xfrm>
            <a:off x="854371" y="2718381"/>
            <a:ext cx="8179382" cy="3578657"/>
          </a:xfrm>
        </p:spPr>
        <p:txBody>
          <a:bodyPr>
            <a:normAutofit fontScale="92500" lnSpcReduction="20000"/>
          </a:bodyPr>
          <a:lstStyle/>
          <a:p>
            <a:pPr marL="0" indent="0">
              <a:buNone/>
            </a:pPr>
            <a:r>
              <a:rPr lang="en-US" sz="3200" dirty="0">
                <a:solidFill>
                  <a:schemeClr val="accent3"/>
                </a:solidFill>
              </a:rPr>
              <a:t>Nearly every day brings an opportunity to build the relationships that woven together make up your lifelong professional community. The key is to approach this not so much as an investment in your career success but rather as one of the riches rewards of life: being in a position to support others. </a:t>
            </a:r>
          </a:p>
          <a:p>
            <a:pPr marL="0" indent="0">
              <a:buNone/>
            </a:pPr>
            <a:endParaRPr lang="en-US" dirty="0">
              <a:solidFill>
                <a:schemeClr val="accent3"/>
              </a:solidFill>
            </a:endParaRPr>
          </a:p>
          <a:p>
            <a:pPr marL="0" indent="0">
              <a:buNone/>
            </a:pPr>
            <a:r>
              <a:rPr lang="en-US" dirty="0">
                <a:solidFill>
                  <a:schemeClr val="accent3"/>
                </a:solidFill>
              </a:rPr>
              <a:t>– </a:t>
            </a:r>
            <a:r>
              <a:rPr lang="en-US" dirty="0" err="1">
                <a:solidFill>
                  <a:schemeClr val="accent3"/>
                </a:solidFill>
              </a:rPr>
              <a:t>Dority</a:t>
            </a:r>
            <a:r>
              <a:rPr lang="en-US" dirty="0">
                <a:solidFill>
                  <a:schemeClr val="accent3"/>
                </a:solidFill>
              </a:rPr>
              <a:t>, G.K. 2016. </a:t>
            </a:r>
            <a:r>
              <a:rPr lang="en-US" i="1" dirty="0">
                <a:solidFill>
                  <a:schemeClr val="accent3"/>
                </a:solidFill>
              </a:rPr>
              <a:t>Rethinking Information Work. </a:t>
            </a:r>
          </a:p>
        </p:txBody>
      </p:sp>
      <p:pic>
        <p:nvPicPr>
          <p:cNvPr id="7" name="Picture 6">
            <a:extLst>
              <a:ext uri="{FF2B5EF4-FFF2-40B4-BE49-F238E27FC236}">
                <a16:creationId xmlns:a16="http://schemas.microsoft.com/office/drawing/2014/main" id="{BC2D1AB9-3767-445E-AD3F-26030742951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062282" y="745568"/>
            <a:ext cx="5994534" cy="5994534"/>
          </a:xfrm>
          <a:prstGeom prst="rect">
            <a:avLst/>
          </a:prstGeom>
        </p:spPr>
      </p:pic>
    </p:spTree>
    <p:extLst>
      <p:ext uri="{BB962C8B-B14F-4D97-AF65-F5344CB8AC3E}">
        <p14:creationId xmlns:p14="http://schemas.microsoft.com/office/powerpoint/2010/main" val="3674545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Flourishing at work</a:t>
            </a:r>
          </a:p>
        </p:txBody>
      </p:sp>
      <p:sp>
        <p:nvSpPr>
          <p:cNvPr id="3" name="Content Placeholder 2"/>
          <p:cNvSpPr>
            <a:spLocks noGrp="1"/>
          </p:cNvSpPr>
          <p:nvPr>
            <p:ph idx="1"/>
          </p:nvPr>
        </p:nvSpPr>
        <p:spPr>
          <a:xfrm>
            <a:off x="872600" y="2692491"/>
            <a:ext cx="4365607" cy="3174927"/>
          </a:xfrm>
        </p:spPr>
        <p:txBody>
          <a:bodyPr>
            <a:normAutofit fontScale="92500" lnSpcReduction="20000"/>
          </a:bodyPr>
          <a:lstStyle/>
          <a:p>
            <a:pPr marL="0" indent="0">
              <a:buNone/>
            </a:pPr>
            <a:r>
              <a:rPr lang="en-US" sz="2400" dirty="0">
                <a:solidFill>
                  <a:schemeClr val="accent3"/>
                </a:solidFill>
              </a:rPr>
              <a:t>Flourishing … </a:t>
            </a:r>
            <a:r>
              <a:rPr lang="en-US" sz="2400" i="1" dirty="0">
                <a:solidFill>
                  <a:schemeClr val="accent3"/>
                </a:solidFill>
              </a:rPr>
              <a:t>(Thriving)</a:t>
            </a:r>
          </a:p>
          <a:p>
            <a:pPr marL="0" indent="0">
              <a:buNone/>
            </a:pPr>
            <a:endParaRPr lang="en-US" sz="2400" i="1" dirty="0">
              <a:solidFill>
                <a:schemeClr val="accent3"/>
              </a:solidFill>
            </a:endParaRPr>
          </a:p>
          <a:p>
            <a:pPr marL="0" indent="0">
              <a:buNone/>
            </a:pPr>
            <a:r>
              <a:rPr lang="en-US" sz="3000" dirty="0">
                <a:solidFill>
                  <a:schemeClr val="accent3"/>
                </a:solidFill>
              </a:rPr>
              <a:t>It means you are winning in your current situation. It means you are on top of your game.</a:t>
            </a:r>
          </a:p>
          <a:p>
            <a:pPr marL="0" indent="0">
              <a:buNone/>
            </a:pPr>
            <a:endParaRPr lang="en-US" dirty="0">
              <a:solidFill>
                <a:schemeClr val="accent3"/>
              </a:solidFill>
            </a:endParaRPr>
          </a:p>
          <a:p>
            <a:pPr marL="0" indent="0">
              <a:buNone/>
            </a:pPr>
            <a:r>
              <a:rPr lang="en-US" dirty="0">
                <a:solidFill>
                  <a:schemeClr val="accent3"/>
                </a:solidFill>
              </a:rPr>
              <a:t>– Flourish King, </a:t>
            </a:r>
            <a:r>
              <a:rPr lang="en-US" i="1" dirty="0">
                <a:solidFill>
                  <a:schemeClr val="accent3"/>
                </a:solidFill>
              </a:rPr>
              <a:t>urbandictionary.com.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5604405" y="2544944"/>
            <a:ext cx="5202494" cy="3470023"/>
          </a:xfrm>
          <a:prstGeom prst="rect">
            <a:avLst/>
          </a:prstGeom>
        </p:spPr>
      </p:pic>
      <p:sp>
        <p:nvSpPr>
          <p:cNvPr id="5" name="TextBox 4"/>
          <p:cNvSpPr txBox="1"/>
          <p:nvPr/>
        </p:nvSpPr>
        <p:spPr>
          <a:xfrm>
            <a:off x="6858000" y="6139345"/>
            <a:ext cx="4258491" cy="461665"/>
          </a:xfrm>
          <a:prstGeom prst="rect">
            <a:avLst/>
          </a:prstGeom>
          <a:noFill/>
        </p:spPr>
        <p:txBody>
          <a:bodyPr wrap="square" rtlCol="0">
            <a:spAutoFit/>
          </a:bodyPr>
          <a:lstStyle/>
          <a:p>
            <a:r>
              <a:rPr lang="en-US" sz="1200" dirty="0">
                <a:hlinkClick r:id="rId4"/>
              </a:rPr>
              <a:t>https://commons.wikimedia.org/wiki/File:Carolina_Reaper_30_days_Plant.JPG</a:t>
            </a:r>
            <a:r>
              <a:rPr lang="en-US" sz="1200" dirty="0"/>
              <a:t> by </a:t>
            </a:r>
            <a:r>
              <a:rPr lang="en-US" sz="1200" dirty="0" err="1">
                <a:hlinkClick r:id="rId5" tooltip="User:Suyash.dwivedi"/>
              </a:rPr>
              <a:t>Suyash</a:t>
            </a:r>
            <a:r>
              <a:rPr lang="en-US" sz="1200" dirty="0">
                <a:hlinkClick r:id="rId5" tooltip="User:Suyash.dwivedi"/>
              </a:rPr>
              <a:t> Dwivedi</a:t>
            </a:r>
            <a:r>
              <a:rPr lang="en-US" sz="1200" dirty="0"/>
              <a:t> CC-BY</a:t>
            </a:r>
          </a:p>
        </p:txBody>
      </p:sp>
    </p:spTree>
    <p:extLst>
      <p:ext uri="{BB962C8B-B14F-4D97-AF65-F5344CB8AC3E}">
        <p14:creationId xmlns:p14="http://schemas.microsoft.com/office/powerpoint/2010/main" val="1516821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Functions and effects of work relationships</a:t>
            </a:r>
            <a:br>
              <a:rPr lang="en-US" dirty="0"/>
            </a:br>
            <a:r>
              <a:rPr lang="en-US" sz="1400" dirty="0"/>
              <a:t>From Colbert, bono, and </a:t>
            </a:r>
            <a:r>
              <a:rPr lang="en-US" sz="1400" dirty="0" err="1"/>
              <a:t>puranova</a:t>
            </a:r>
            <a:r>
              <a:rPr lang="en-US" sz="1400" dirty="0"/>
              <a:t> (2016)</a:t>
            </a:r>
            <a:endParaRPr lang="en-US" dirty="0"/>
          </a:p>
        </p:txBody>
      </p:sp>
      <p:graphicFrame>
        <p:nvGraphicFramePr>
          <p:cNvPr id="9" name="Table 9">
            <a:extLst>
              <a:ext uri="{FF2B5EF4-FFF2-40B4-BE49-F238E27FC236}">
                <a16:creationId xmlns:a16="http://schemas.microsoft.com/office/drawing/2014/main" id="{14017BC4-BA8D-4F82-B7D8-27536C44E0F4}"/>
              </a:ext>
            </a:extLst>
          </p:cNvPr>
          <p:cNvGraphicFramePr>
            <a:graphicFrameLocks noGrp="1"/>
          </p:cNvGraphicFramePr>
          <p:nvPr>
            <p:ph idx="1"/>
            <p:extLst/>
          </p:nvPr>
        </p:nvGraphicFramePr>
        <p:xfrm>
          <a:off x="2230438" y="2638425"/>
          <a:ext cx="7731123" cy="3474720"/>
        </p:xfrm>
        <a:graphic>
          <a:graphicData uri="http://schemas.openxmlformats.org/drawingml/2006/table">
            <a:tbl>
              <a:tblPr firstRow="1" bandRow="1">
                <a:tableStyleId>{5C22544A-7EE6-4342-B048-85BDC9FD1C3A}</a:tableStyleId>
              </a:tblPr>
              <a:tblGrid>
                <a:gridCol w="2577041">
                  <a:extLst>
                    <a:ext uri="{9D8B030D-6E8A-4147-A177-3AD203B41FA5}">
                      <a16:colId xmlns:a16="http://schemas.microsoft.com/office/drawing/2014/main" val="1926371412"/>
                    </a:ext>
                  </a:extLst>
                </a:gridCol>
                <a:gridCol w="2577041">
                  <a:extLst>
                    <a:ext uri="{9D8B030D-6E8A-4147-A177-3AD203B41FA5}">
                      <a16:colId xmlns:a16="http://schemas.microsoft.com/office/drawing/2014/main" val="2524014496"/>
                    </a:ext>
                  </a:extLst>
                </a:gridCol>
                <a:gridCol w="2577041">
                  <a:extLst>
                    <a:ext uri="{9D8B030D-6E8A-4147-A177-3AD203B41FA5}">
                      <a16:colId xmlns:a16="http://schemas.microsoft.com/office/drawing/2014/main" val="410139788"/>
                    </a:ext>
                  </a:extLst>
                </a:gridCol>
              </a:tblGrid>
              <a:tr h="370840">
                <a:tc>
                  <a:txBody>
                    <a:bodyPr/>
                    <a:lstStyle/>
                    <a:p>
                      <a:pPr algn="ctr"/>
                      <a:r>
                        <a:rPr lang="en-US" dirty="0">
                          <a:solidFill>
                            <a:sysClr val="windowText" lastClr="000000"/>
                          </a:solidFill>
                        </a:rPr>
                        <a:t>Traditional functions of work relationships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ysClr val="windowText" lastClr="000000"/>
                          </a:solidFill>
                        </a:rPr>
                        <a:t>Additional functions theorized by Colbert, Bono, and </a:t>
                      </a:r>
                      <a:r>
                        <a:rPr lang="en-US" dirty="0" err="1">
                          <a:solidFill>
                            <a:sysClr val="windowText" lastClr="000000"/>
                          </a:solidFill>
                        </a:rPr>
                        <a:t>Puranova</a:t>
                      </a:r>
                      <a:r>
                        <a:rPr lang="en-US" dirty="0">
                          <a:solidFill>
                            <a:sysClr val="windowText" lastClr="000000"/>
                          </a:solidFill>
                        </a:rPr>
                        <a:t> (2016)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ysClr val="windowText" lastClr="000000"/>
                          </a:solidFill>
                        </a:rPr>
                        <a:t>Effects of flourishing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6846433"/>
                  </a:ext>
                </a:extLst>
              </a:tr>
              <a:tr h="370840">
                <a:tc>
                  <a:txBody>
                    <a:bodyPr/>
                    <a:lstStyle/>
                    <a:p>
                      <a:r>
                        <a:rPr lang="en-US" dirty="0">
                          <a:solidFill>
                            <a:sysClr val="windowText" lastClr="000000"/>
                          </a:solidFill>
                        </a:rPr>
                        <a:t>Task assistance</a:t>
                      </a:r>
                    </a:p>
                    <a:p>
                      <a:endParaRPr lang="en-US" dirty="0">
                        <a:solidFill>
                          <a:sysClr val="windowText" lastClr="000000"/>
                        </a:solidFill>
                      </a:endParaRPr>
                    </a:p>
                    <a:p>
                      <a:r>
                        <a:rPr lang="en-US" dirty="0">
                          <a:solidFill>
                            <a:sysClr val="windowText" lastClr="000000"/>
                          </a:solidFill>
                        </a:rPr>
                        <a:t>Career advancement (advice and sponsorship)</a:t>
                      </a:r>
                    </a:p>
                    <a:p>
                      <a:endParaRPr lang="en-US" dirty="0">
                        <a:solidFill>
                          <a:sysClr val="windowText" lastClr="000000"/>
                        </a:solidFill>
                      </a:endParaRPr>
                    </a:p>
                    <a:p>
                      <a:r>
                        <a:rPr lang="en-US" dirty="0">
                          <a:solidFill>
                            <a:sysClr val="windowText" lastClr="000000"/>
                          </a:solidFill>
                        </a:rPr>
                        <a:t>Emotional support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Friendship</a:t>
                      </a:r>
                    </a:p>
                    <a:p>
                      <a:endParaRPr lang="en-US" dirty="0">
                        <a:solidFill>
                          <a:sysClr val="windowText" lastClr="000000"/>
                        </a:solidFill>
                      </a:endParaRPr>
                    </a:p>
                    <a:p>
                      <a:r>
                        <a:rPr lang="en-US" dirty="0">
                          <a:solidFill>
                            <a:sysClr val="windowText" lastClr="000000"/>
                          </a:solidFill>
                        </a:rPr>
                        <a:t>Personal growth and development</a:t>
                      </a:r>
                    </a:p>
                    <a:p>
                      <a:endParaRPr lang="en-US" dirty="0">
                        <a:solidFill>
                          <a:sysClr val="windowText" lastClr="000000"/>
                        </a:solidFill>
                      </a:endParaRPr>
                    </a:p>
                    <a:p>
                      <a:r>
                        <a:rPr lang="en-US" dirty="0">
                          <a:solidFill>
                            <a:sysClr val="windowText" lastClr="000000"/>
                          </a:solidFill>
                        </a:rPr>
                        <a:t>Opportunities to support others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Job satisfaction</a:t>
                      </a:r>
                    </a:p>
                    <a:p>
                      <a:endParaRPr lang="en-US" dirty="0">
                        <a:solidFill>
                          <a:sysClr val="windowText" lastClr="000000"/>
                        </a:solidFill>
                      </a:endParaRPr>
                    </a:p>
                    <a:p>
                      <a:r>
                        <a:rPr lang="en-US" dirty="0">
                          <a:solidFill>
                            <a:sysClr val="windowText" lastClr="000000"/>
                          </a:solidFill>
                        </a:rPr>
                        <a:t>Positive emotions at work</a:t>
                      </a:r>
                    </a:p>
                    <a:p>
                      <a:endParaRPr lang="en-US" dirty="0">
                        <a:solidFill>
                          <a:sysClr val="windowText" lastClr="000000"/>
                        </a:solidFill>
                      </a:endParaRPr>
                    </a:p>
                    <a:p>
                      <a:r>
                        <a:rPr lang="en-US" dirty="0">
                          <a:solidFill>
                            <a:sysClr val="windowText" lastClr="000000"/>
                          </a:solidFill>
                        </a:rPr>
                        <a:t>Life satisfaction</a:t>
                      </a:r>
                    </a:p>
                    <a:p>
                      <a:endParaRPr lang="en-US" dirty="0">
                        <a:solidFill>
                          <a:sysClr val="windowText" lastClr="000000"/>
                        </a:solidFill>
                      </a:endParaRPr>
                    </a:p>
                    <a:p>
                      <a:r>
                        <a:rPr lang="en-US" dirty="0">
                          <a:solidFill>
                            <a:sysClr val="windowText" lastClr="000000"/>
                          </a:solidFill>
                        </a:rPr>
                        <a:t>More meaningful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0993737"/>
                  </a:ext>
                </a:extLst>
              </a:tr>
            </a:tbl>
          </a:graphicData>
        </a:graphic>
      </p:graphicFrame>
    </p:spTree>
    <p:extLst>
      <p:ext uri="{BB962C8B-B14F-4D97-AF65-F5344CB8AC3E}">
        <p14:creationId xmlns:p14="http://schemas.microsoft.com/office/powerpoint/2010/main" val="1358709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network?</a:t>
            </a:r>
            <a:br>
              <a:rPr lang="en-US" dirty="0"/>
            </a:br>
            <a:r>
              <a:rPr lang="en-US" sz="1400" dirty="0"/>
              <a:t>Findings from Colbert, bono, and </a:t>
            </a:r>
            <a:r>
              <a:rPr lang="en-US" sz="1400" dirty="0" err="1"/>
              <a:t>puranova</a:t>
            </a:r>
            <a:r>
              <a:rPr lang="en-US" sz="1400" dirty="0"/>
              <a:t> (2016)</a:t>
            </a:r>
            <a:endParaRPr lang="en-US" dirty="0"/>
          </a:p>
        </p:txBody>
      </p:sp>
      <p:graphicFrame>
        <p:nvGraphicFramePr>
          <p:cNvPr id="5" name="Table 5">
            <a:extLst>
              <a:ext uri="{FF2B5EF4-FFF2-40B4-BE49-F238E27FC236}">
                <a16:creationId xmlns:a16="http://schemas.microsoft.com/office/drawing/2014/main" id="{2680D945-7E8E-48B2-9D24-A570DAB54E04}"/>
              </a:ext>
            </a:extLst>
          </p:cNvPr>
          <p:cNvGraphicFramePr>
            <a:graphicFrameLocks noGrp="1"/>
          </p:cNvGraphicFramePr>
          <p:nvPr>
            <p:ph idx="1"/>
            <p:extLst/>
          </p:nvPr>
        </p:nvGraphicFramePr>
        <p:xfrm>
          <a:off x="2230438" y="2638425"/>
          <a:ext cx="7731124" cy="3479800"/>
        </p:xfrm>
        <a:graphic>
          <a:graphicData uri="http://schemas.openxmlformats.org/drawingml/2006/table">
            <a:tbl>
              <a:tblPr firstRow="1" bandRow="1">
                <a:tableStyleId>{5C22544A-7EE6-4342-B048-85BDC9FD1C3A}</a:tableStyleId>
              </a:tblPr>
              <a:tblGrid>
                <a:gridCol w="3865562">
                  <a:extLst>
                    <a:ext uri="{9D8B030D-6E8A-4147-A177-3AD203B41FA5}">
                      <a16:colId xmlns:a16="http://schemas.microsoft.com/office/drawing/2014/main" val="793393085"/>
                    </a:ext>
                  </a:extLst>
                </a:gridCol>
                <a:gridCol w="3865562">
                  <a:extLst>
                    <a:ext uri="{9D8B030D-6E8A-4147-A177-3AD203B41FA5}">
                      <a16:colId xmlns:a16="http://schemas.microsoft.com/office/drawing/2014/main" val="2066071985"/>
                    </a:ext>
                  </a:extLst>
                </a:gridCol>
              </a:tblGrid>
              <a:tr h="370840">
                <a:tc>
                  <a:txBody>
                    <a:bodyPr/>
                    <a:lstStyle/>
                    <a:p>
                      <a:pPr algn="ctr"/>
                      <a:r>
                        <a:rPr lang="en-US" dirty="0">
                          <a:solidFill>
                            <a:sysClr val="windowText" lastClr="000000"/>
                          </a:solidFill>
                        </a:rPr>
                        <a:t>Type of relationship benefit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ysClr val="windowText" lastClr="000000"/>
                          </a:solidFill>
                        </a:rPr>
                        <a:t>Positive outcome (“flourishing”)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9198710"/>
                  </a:ext>
                </a:extLst>
              </a:tr>
              <a:tr h="370840">
                <a:tc>
                  <a:txBody>
                    <a:bodyPr/>
                    <a:lstStyle/>
                    <a:p>
                      <a:r>
                        <a:rPr lang="en-US" dirty="0">
                          <a:solidFill>
                            <a:sysClr val="windowText" lastClr="000000"/>
                          </a:solidFill>
                        </a:rPr>
                        <a:t>Feeling supported in specific tasks or objectives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Significant impact on </a:t>
                      </a:r>
                      <a:r>
                        <a:rPr lang="en-US" b="0" i="1" dirty="0">
                          <a:solidFill>
                            <a:sysClr val="windowText" lastClr="000000"/>
                          </a:solidFill>
                        </a:rPr>
                        <a:t>job satisfaction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025816"/>
                  </a:ext>
                </a:extLst>
              </a:tr>
              <a:tr h="370840">
                <a:tc>
                  <a:txBody>
                    <a:bodyPr/>
                    <a:lstStyle/>
                    <a:p>
                      <a:r>
                        <a:rPr lang="en-US" dirty="0">
                          <a:solidFill>
                            <a:sysClr val="windowText" lastClr="000000"/>
                          </a:solidFill>
                        </a:rPr>
                        <a:t>Friendship (enjoying each other’s company, sharing confidential information, spending time together outside of 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Significant impact on </a:t>
                      </a:r>
                      <a:r>
                        <a:rPr lang="en-US" i="1" dirty="0">
                          <a:solidFill>
                            <a:sysClr val="windowText" lastClr="000000"/>
                          </a:solidFill>
                        </a:rPr>
                        <a:t>positive emotions at 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1057797"/>
                  </a:ext>
                </a:extLst>
              </a:tr>
              <a:tr h="370840">
                <a:tc>
                  <a:txBody>
                    <a:bodyPr/>
                    <a:lstStyle/>
                    <a:p>
                      <a:r>
                        <a:rPr lang="en-US" dirty="0">
                          <a:solidFill>
                            <a:sysClr val="windowText" lastClr="000000"/>
                          </a:solidFill>
                        </a:rPr>
                        <a:t>Personal growth (being challenged and supported, having role models)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Significant impact on </a:t>
                      </a:r>
                      <a:r>
                        <a:rPr lang="en-US" i="1" dirty="0">
                          <a:solidFill>
                            <a:sysClr val="windowText" lastClr="000000"/>
                          </a:solidFill>
                        </a:rPr>
                        <a:t>life satisfaction</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218919"/>
                  </a:ext>
                </a:extLst>
              </a:tr>
              <a:tr h="370840">
                <a:tc>
                  <a:txBody>
                    <a:bodyPr/>
                    <a:lstStyle/>
                    <a:p>
                      <a:r>
                        <a:rPr lang="en-US" dirty="0">
                          <a:solidFill>
                            <a:sysClr val="windowText" lastClr="000000"/>
                          </a:solidFill>
                        </a:rPr>
                        <a:t>Having opportunities to help others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Significant impact on </a:t>
                      </a:r>
                      <a:r>
                        <a:rPr lang="en-US" i="1" dirty="0">
                          <a:solidFill>
                            <a:sysClr val="windowText" lastClr="000000"/>
                          </a:solidFill>
                        </a:rPr>
                        <a:t>more meaningful work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612309"/>
                  </a:ext>
                </a:extLst>
              </a:tr>
            </a:tbl>
          </a:graphicData>
        </a:graphic>
      </p:graphicFrame>
    </p:spTree>
    <p:extLst>
      <p:ext uri="{BB962C8B-B14F-4D97-AF65-F5344CB8AC3E}">
        <p14:creationId xmlns:p14="http://schemas.microsoft.com/office/powerpoint/2010/main" val="1506307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close up of text on a black background&#10;&#10;Description automatically generated">
            <a:extLst>
              <a:ext uri="{FF2B5EF4-FFF2-40B4-BE49-F238E27FC236}">
                <a16:creationId xmlns:a16="http://schemas.microsoft.com/office/drawing/2014/main" id="{CC892149-98AA-4C68-ADB1-9DC4DF97B23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61469" y="1878625"/>
            <a:ext cx="7469061" cy="4979375"/>
          </a:xfrm>
        </p:spPr>
      </p:pic>
      <p:sp>
        <p:nvSpPr>
          <p:cNvPr id="2" name="Title 1"/>
          <p:cNvSpPr>
            <a:spLocks noGrp="1"/>
          </p:cNvSpPr>
          <p:nvPr>
            <p:ph type="title"/>
          </p:nvPr>
        </p:nvSpPr>
        <p:spPr/>
        <p:txBody>
          <a:bodyPr>
            <a:normAutofit/>
          </a:bodyPr>
          <a:lstStyle/>
          <a:p>
            <a:r>
              <a:rPr lang="en-US" dirty="0"/>
              <a:t>Social networks</a:t>
            </a:r>
            <a:br>
              <a:rPr lang="en-US" dirty="0"/>
            </a:br>
            <a:r>
              <a:rPr lang="en-US" sz="1400" dirty="0" err="1"/>
              <a:t>Granovetter</a:t>
            </a:r>
            <a:r>
              <a:rPr lang="en-US" sz="1400" dirty="0"/>
              <a:t> (1973)</a:t>
            </a:r>
            <a:endParaRPr lang="en-US" dirty="0"/>
          </a:p>
        </p:txBody>
      </p:sp>
      <p:sp>
        <p:nvSpPr>
          <p:cNvPr id="8" name="TextBox 7">
            <a:extLst>
              <a:ext uri="{FF2B5EF4-FFF2-40B4-BE49-F238E27FC236}">
                <a16:creationId xmlns:a16="http://schemas.microsoft.com/office/drawing/2014/main" id="{D0544289-91A9-48EA-9A81-E9C0DDADCC88}"/>
              </a:ext>
            </a:extLst>
          </p:cNvPr>
          <p:cNvSpPr txBox="1"/>
          <p:nvPr/>
        </p:nvSpPr>
        <p:spPr>
          <a:xfrm>
            <a:off x="6858000" y="6139345"/>
            <a:ext cx="4258491" cy="276999"/>
          </a:xfrm>
          <a:prstGeom prst="rect">
            <a:avLst/>
          </a:prstGeom>
          <a:noFill/>
        </p:spPr>
        <p:txBody>
          <a:bodyPr wrap="square" rtlCol="0">
            <a:spAutoFit/>
          </a:bodyPr>
          <a:lstStyle/>
          <a:p>
            <a:r>
              <a:rPr lang="en-US" sz="1200" dirty="0"/>
              <a:t>Adapted from a work in the public domain.</a:t>
            </a:r>
          </a:p>
        </p:txBody>
      </p:sp>
    </p:spTree>
    <p:extLst>
      <p:ext uri="{BB962C8B-B14F-4D97-AF65-F5344CB8AC3E}">
        <p14:creationId xmlns:p14="http://schemas.microsoft.com/office/powerpoint/2010/main" val="4124114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Social capital</a:t>
            </a:r>
            <a:br>
              <a:rPr lang="en-US" dirty="0"/>
            </a:br>
            <a:r>
              <a:rPr lang="en-US" sz="1400" dirty="0" err="1"/>
              <a:t>Granovetter</a:t>
            </a:r>
            <a:r>
              <a:rPr lang="en-US" sz="1400" dirty="0"/>
              <a:t> (1973)</a:t>
            </a:r>
            <a:endParaRPr lang="en-US" dirty="0"/>
          </a:p>
        </p:txBody>
      </p:sp>
      <p:sp>
        <p:nvSpPr>
          <p:cNvPr id="8" name="TextBox 7">
            <a:extLst>
              <a:ext uri="{FF2B5EF4-FFF2-40B4-BE49-F238E27FC236}">
                <a16:creationId xmlns:a16="http://schemas.microsoft.com/office/drawing/2014/main" id="{D0544289-91A9-48EA-9A81-E9C0DDADCC88}"/>
              </a:ext>
            </a:extLst>
          </p:cNvPr>
          <p:cNvSpPr txBox="1"/>
          <p:nvPr/>
        </p:nvSpPr>
        <p:spPr>
          <a:xfrm>
            <a:off x="7846563" y="6107449"/>
            <a:ext cx="4258491" cy="461665"/>
          </a:xfrm>
          <a:prstGeom prst="rect">
            <a:avLst/>
          </a:prstGeom>
          <a:noFill/>
        </p:spPr>
        <p:txBody>
          <a:bodyPr wrap="square" rtlCol="0">
            <a:spAutoFit/>
          </a:bodyPr>
          <a:lstStyle/>
          <a:p>
            <a:r>
              <a:rPr lang="en-US" sz="1200" dirty="0">
                <a:hlinkClick r:id="rId3"/>
              </a:rPr>
              <a:t>https://svgsilh.com/image/304616.html</a:t>
            </a:r>
            <a:r>
              <a:rPr lang="en-US" sz="1200" dirty="0"/>
              <a:t> Released under Creative Commons CC0</a:t>
            </a:r>
          </a:p>
        </p:txBody>
      </p:sp>
      <p:sp>
        <p:nvSpPr>
          <p:cNvPr id="5" name="Content Placeholder 2">
            <a:extLst>
              <a:ext uri="{FF2B5EF4-FFF2-40B4-BE49-F238E27FC236}">
                <a16:creationId xmlns:a16="http://schemas.microsoft.com/office/drawing/2014/main" id="{82BC8D6F-3AF6-4127-A194-4D1801CB17A4}"/>
              </a:ext>
            </a:extLst>
          </p:cNvPr>
          <p:cNvSpPr txBox="1">
            <a:spLocks/>
          </p:cNvSpPr>
          <p:nvPr/>
        </p:nvSpPr>
        <p:spPr>
          <a:xfrm>
            <a:off x="872600" y="2692491"/>
            <a:ext cx="6405530" cy="3174927"/>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Font typeface="Arial" panose="020B0604020202020204" pitchFamily="34" charset="0"/>
              <a:buNone/>
            </a:pPr>
            <a:r>
              <a:rPr lang="en-US" sz="2800" dirty="0">
                <a:solidFill>
                  <a:schemeClr val="accent3"/>
                </a:solidFill>
              </a:rPr>
              <a:t>Social capital is the goodwill available to individuals or groups. Its source lies in the structure and content of the actor’s social relations. Its effects flow from the information influence, and solidarity it makes available to the actor.</a:t>
            </a:r>
          </a:p>
          <a:p>
            <a:pPr marL="0" indent="0">
              <a:buFont typeface="Arial" panose="020B0604020202020204" pitchFamily="34" charset="0"/>
              <a:buNone/>
            </a:pPr>
            <a:endParaRPr lang="en-US" sz="800" dirty="0">
              <a:solidFill>
                <a:schemeClr val="accent3"/>
              </a:solidFill>
            </a:endParaRPr>
          </a:p>
          <a:p>
            <a:pPr marL="0" indent="0">
              <a:buFont typeface="Arial" panose="020B0604020202020204" pitchFamily="34" charset="0"/>
              <a:buNone/>
            </a:pPr>
            <a:r>
              <a:rPr lang="en-US" sz="1700" dirty="0">
                <a:solidFill>
                  <a:schemeClr val="accent3"/>
                </a:solidFill>
              </a:rPr>
              <a:t>– Adler, P.S., &amp; Kwon, S.-W. (2002) Social Capital: Prospects for a new concept</a:t>
            </a:r>
            <a:endParaRPr lang="en-US" sz="1700" i="1" dirty="0">
              <a:solidFill>
                <a:schemeClr val="accent3"/>
              </a:solidFill>
            </a:endParaRPr>
          </a:p>
        </p:txBody>
      </p:sp>
      <p:pic>
        <p:nvPicPr>
          <p:cNvPr id="7" name="Content Placeholder 6">
            <a:extLst>
              <a:ext uri="{FF2B5EF4-FFF2-40B4-BE49-F238E27FC236}">
                <a16:creationId xmlns:a16="http://schemas.microsoft.com/office/drawing/2014/main" id="{CC892149-98AA-4C68-ADB1-9DC4DF97B239}"/>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p:blipFill>
        <p:spPr>
          <a:xfrm>
            <a:off x="7446987" y="1649628"/>
            <a:ext cx="3019527" cy="4294440"/>
          </a:xfrm>
        </p:spPr>
      </p:pic>
    </p:spTree>
    <p:extLst>
      <p:ext uri="{BB962C8B-B14F-4D97-AF65-F5344CB8AC3E}">
        <p14:creationId xmlns:p14="http://schemas.microsoft.com/office/powerpoint/2010/main" val="489336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Networking behaviors and impact</a:t>
            </a:r>
            <a:br>
              <a:rPr lang="en-US" dirty="0"/>
            </a:br>
            <a:r>
              <a:rPr lang="en-US" sz="1400" dirty="0"/>
              <a:t>Findings from </a:t>
            </a:r>
            <a:r>
              <a:rPr lang="en-US" sz="1400" dirty="0" err="1"/>
              <a:t>forret</a:t>
            </a:r>
            <a:r>
              <a:rPr lang="en-US" sz="1400" dirty="0"/>
              <a:t> and Dougherty (2004)</a:t>
            </a:r>
            <a:endParaRPr lang="en-US" dirty="0"/>
          </a:p>
        </p:txBody>
      </p:sp>
      <p:graphicFrame>
        <p:nvGraphicFramePr>
          <p:cNvPr id="5" name="Table 5">
            <a:extLst>
              <a:ext uri="{FF2B5EF4-FFF2-40B4-BE49-F238E27FC236}">
                <a16:creationId xmlns:a16="http://schemas.microsoft.com/office/drawing/2014/main" id="{2680D945-7E8E-48B2-9D24-A570DAB54E04}"/>
              </a:ext>
            </a:extLst>
          </p:cNvPr>
          <p:cNvGraphicFramePr>
            <a:graphicFrameLocks noGrp="1"/>
          </p:cNvGraphicFramePr>
          <p:nvPr>
            <p:ph idx="1"/>
            <p:extLst/>
          </p:nvPr>
        </p:nvGraphicFramePr>
        <p:xfrm>
          <a:off x="861905" y="2640873"/>
          <a:ext cx="10468190" cy="3571240"/>
        </p:xfrm>
        <a:graphic>
          <a:graphicData uri="http://schemas.openxmlformats.org/drawingml/2006/table">
            <a:tbl>
              <a:tblPr firstRow="1" bandRow="1">
                <a:tableStyleId>{5C22544A-7EE6-4342-B048-85BDC9FD1C3A}</a:tableStyleId>
              </a:tblPr>
              <a:tblGrid>
                <a:gridCol w="6048633">
                  <a:extLst>
                    <a:ext uri="{9D8B030D-6E8A-4147-A177-3AD203B41FA5}">
                      <a16:colId xmlns:a16="http://schemas.microsoft.com/office/drawing/2014/main" val="793393085"/>
                    </a:ext>
                  </a:extLst>
                </a:gridCol>
                <a:gridCol w="4419557">
                  <a:extLst>
                    <a:ext uri="{9D8B030D-6E8A-4147-A177-3AD203B41FA5}">
                      <a16:colId xmlns:a16="http://schemas.microsoft.com/office/drawing/2014/main" val="2066071985"/>
                    </a:ext>
                  </a:extLst>
                </a:gridCol>
              </a:tblGrid>
              <a:tr h="370840">
                <a:tc>
                  <a:txBody>
                    <a:bodyPr/>
                    <a:lstStyle/>
                    <a:p>
                      <a:pPr algn="ctr"/>
                      <a:r>
                        <a:rPr lang="en-US" dirty="0">
                          <a:solidFill>
                            <a:sysClr val="windowText" lastClr="000000"/>
                          </a:solidFill>
                        </a:rPr>
                        <a:t>Networking behaviors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ysClr val="windowText" lastClr="000000"/>
                          </a:solidFill>
                        </a:rPr>
                        <a:t>Impact on promotions, compensation, perceived career success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9198710"/>
                  </a:ext>
                </a:extLst>
              </a:tr>
              <a:tr h="370840">
                <a:tc>
                  <a:txBody>
                    <a:bodyPr/>
                    <a:lstStyle/>
                    <a:p>
                      <a:r>
                        <a:rPr lang="en-US" i="1" dirty="0">
                          <a:solidFill>
                            <a:sysClr val="windowText" lastClr="000000"/>
                          </a:solidFill>
                        </a:rPr>
                        <a:t>Internal visibility </a:t>
                      </a:r>
                      <a:r>
                        <a:rPr lang="en-US" i="0" dirty="0">
                          <a:solidFill>
                            <a:sysClr val="windowText" lastClr="000000"/>
                          </a:solidFill>
                        </a:rPr>
                        <a:t>(through task assignments, participation on committees, etc.)</a:t>
                      </a:r>
                      <a:endParaRPr lang="en-US" i="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Significant impact on </a:t>
                      </a:r>
                      <a:r>
                        <a:rPr lang="en-US" b="0" i="1" dirty="0">
                          <a:solidFill>
                            <a:sysClr val="windowText" lastClr="000000"/>
                          </a:solidFill>
                        </a:rPr>
                        <a:t>promotions, salary, and perceptions of success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025816"/>
                  </a:ext>
                </a:extLst>
              </a:tr>
              <a:tr h="370840">
                <a:tc>
                  <a:txBody>
                    <a:bodyPr/>
                    <a:lstStyle/>
                    <a:p>
                      <a:r>
                        <a:rPr lang="en-US" i="1" dirty="0">
                          <a:solidFill>
                            <a:sysClr val="windowText" lastClr="000000"/>
                          </a:solidFill>
                        </a:rPr>
                        <a:t>Participating in professional activities</a:t>
                      </a:r>
                      <a:r>
                        <a:rPr lang="en-US" i="0" dirty="0">
                          <a:solidFill>
                            <a:sysClr val="windowText" lastClr="000000"/>
                          </a:solidFill>
                        </a:rPr>
                        <a:t> (through professional organizations, speaking engagements, etc.)</a:t>
                      </a:r>
                      <a:endParaRPr lang="en-US" i="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Significant impact on </a:t>
                      </a:r>
                      <a:r>
                        <a:rPr lang="en-US" i="1" dirty="0">
                          <a:solidFill>
                            <a:sysClr val="windowText" lastClr="000000"/>
                          </a:solidFill>
                        </a:rPr>
                        <a:t>salary and perceptions of success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1057797"/>
                  </a:ext>
                </a:extLst>
              </a:tr>
              <a:tr h="370840">
                <a:tc>
                  <a:txBody>
                    <a:bodyPr/>
                    <a:lstStyle/>
                    <a:p>
                      <a:r>
                        <a:rPr lang="en-US" i="1" dirty="0">
                          <a:solidFill>
                            <a:sysClr val="windowText" lastClr="000000"/>
                          </a:solidFill>
                        </a:rPr>
                        <a:t>Socializing</a:t>
                      </a:r>
                      <a:r>
                        <a:rPr lang="en-US" i="0" dirty="0">
                          <a:solidFill>
                            <a:sysClr val="windowText" lastClr="000000"/>
                          </a:solidFill>
                        </a:rPr>
                        <a:t> (through work functions, athletics, or getting together outside of work, etc.)</a:t>
                      </a:r>
                      <a:endParaRPr lang="en-US" i="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Marginal impact on </a:t>
                      </a:r>
                      <a:r>
                        <a:rPr lang="en-US" i="1" dirty="0">
                          <a:solidFill>
                            <a:sysClr val="windowText" lastClr="000000"/>
                          </a:solidFill>
                        </a:rPr>
                        <a:t>perceived success only</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218919"/>
                  </a:ext>
                </a:extLst>
              </a:tr>
              <a:tr h="370840">
                <a:tc>
                  <a:txBody>
                    <a:bodyPr/>
                    <a:lstStyle/>
                    <a:p>
                      <a:r>
                        <a:rPr lang="en-US" i="1" dirty="0">
                          <a:solidFill>
                            <a:sysClr val="windowText" lastClr="000000"/>
                          </a:solidFill>
                        </a:rPr>
                        <a:t>Maintaining external professional relationships </a:t>
                      </a:r>
                      <a:r>
                        <a:rPr lang="en-US" i="0" dirty="0">
                          <a:solidFill>
                            <a:sysClr val="windowText" lastClr="000000"/>
                          </a:solidFill>
                        </a:rPr>
                        <a:t>(beyond the organization)</a:t>
                      </a:r>
                      <a:endParaRPr lang="en-US" i="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ysClr val="windowText" lastClr="000000"/>
                          </a:solidFill>
                        </a:rPr>
                        <a:t>Less than marginal impact on </a:t>
                      </a:r>
                      <a:r>
                        <a:rPr lang="en-US" i="1" dirty="0">
                          <a:solidFill>
                            <a:sysClr val="windowText" lastClr="000000"/>
                          </a:solidFill>
                        </a:rPr>
                        <a:t>all three measures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612309"/>
                  </a:ext>
                </a:extLst>
              </a:tr>
              <a:tr h="370840">
                <a:tc>
                  <a:txBody>
                    <a:bodyPr/>
                    <a:lstStyle/>
                    <a:p>
                      <a:r>
                        <a:rPr lang="en-US" i="1" dirty="0">
                          <a:solidFill>
                            <a:sysClr val="windowText" lastClr="000000"/>
                          </a:solidFill>
                        </a:rPr>
                        <a:t>Participating in community activities</a:t>
                      </a:r>
                      <a:r>
                        <a:rPr lang="en-US" i="0" dirty="0">
                          <a:solidFill>
                            <a:sysClr val="windowText" lastClr="000000"/>
                          </a:solidFill>
                        </a:rPr>
                        <a:t> (outside of the workplace)</a:t>
                      </a:r>
                      <a:endParaRPr lang="en-US" i="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i="0" dirty="0">
                          <a:solidFill>
                            <a:sysClr val="windowText" lastClr="000000"/>
                          </a:solidFill>
                        </a:rPr>
                        <a:t>Less than marginal impact on </a:t>
                      </a:r>
                      <a:r>
                        <a:rPr lang="en-US" i="1" dirty="0">
                          <a:solidFill>
                            <a:sysClr val="windowText" lastClr="000000"/>
                          </a:solidFill>
                        </a:rPr>
                        <a:t>promotions only</a:t>
                      </a:r>
                      <a:endParaRPr lang="en-US" i="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2608959"/>
                  </a:ext>
                </a:extLst>
              </a:tr>
            </a:tbl>
          </a:graphicData>
        </a:graphic>
      </p:graphicFrame>
    </p:spTree>
    <p:extLst>
      <p:ext uri="{BB962C8B-B14F-4D97-AF65-F5344CB8AC3E}">
        <p14:creationId xmlns:p14="http://schemas.microsoft.com/office/powerpoint/2010/main" val="3956141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exercises</a:t>
            </a:r>
          </a:p>
        </p:txBody>
      </p:sp>
      <p:graphicFrame>
        <p:nvGraphicFramePr>
          <p:cNvPr id="8" name="Table 8">
            <a:extLst>
              <a:ext uri="{FF2B5EF4-FFF2-40B4-BE49-F238E27FC236}">
                <a16:creationId xmlns:a16="http://schemas.microsoft.com/office/drawing/2014/main" id="{CDCD4E2F-9C24-4E80-BD82-C4136D6113DF}"/>
              </a:ext>
            </a:extLst>
          </p:cNvPr>
          <p:cNvGraphicFramePr>
            <a:graphicFrameLocks noGrp="1"/>
          </p:cNvGraphicFramePr>
          <p:nvPr>
            <p:ph idx="1"/>
            <p:extLst/>
          </p:nvPr>
        </p:nvGraphicFramePr>
        <p:xfrm>
          <a:off x="1578597" y="2644603"/>
          <a:ext cx="9034805" cy="3931920"/>
        </p:xfrm>
        <a:graphic>
          <a:graphicData uri="http://schemas.openxmlformats.org/drawingml/2006/table">
            <a:tbl>
              <a:tblPr firstRow="1" bandRow="1">
                <a:tableStyleId>{5C22544A-7EE6-4342-B048-85BDC9FD1C3A}</a:tableStyleId>
              </a:tblPr>
              <a:tblGrid>
                <a:gridCol w="3830595">
                  <a:extLst>
                    <a:ext uri="{9D8B030D-6E8A-4147-A177-3AD203B41FA5}">
                      <a16:colId xmlns:a16="http://schemas.microsoft.com/office/drawing/2014/main" val="575284982"/>
                    </a:ext>
                  </a:extLst>
                </a:gridCol>
                <a:gridCol w="5204210">
                  <a:extLst>
                    <a:ext uri="{9D8B030D-6E8A-4147-A177-3AD203B41FA5}">
                      <a16:colId xmlns:a16="http://schemas.microsoft.com/office/drawing/2014/main" val="3844730031"/>
                    </a:ext>
                  </a:extLst>
                </a:gridCol>
              </a:tblGrid>
              <a:tr h="370840">
                <a:tc>
                  <a:txBody>
                    <a:bodyPr/>
                    <a:lstStyle/>
                    <a:p>
                      <a:r>
                        <a:rPr lang="en-US" b="1" dirty="0">
                          <a:solidFill>
                            <a:sysClr val="windowText" lastClr="000000"/>
                          </a:solidFill>
                        </a:rPr>
                        <a:t>Relationship Journaling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dirty="0">
                          <a:solidFill>
                            <a:sysClr val="windowText" lastClr="000000"/>
                          </a:solidFill>
                        </a:rPr>
                        <a:t>Reflective activity re-considering your thinking about the value of work relationships in general, and then examining your key relationships in more detail.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7241944"/>
                  </a:ext>
                </a:extLst>
              </a:tr>
              <a:tr h="370840">
                <a:tc>
                  <a:txBody>
                    <a:bodyPr/>
                    <a:lstStyle/>
                    <a:p>
                      <a:r>
                        <a:rPr lang="en-US" b="1" dirty="0">
                          <a:solidFill>
                            <a:sysClr val="windowText" lastClr="000000"/>
                          </a:solidFill>
                        </a:rPr>
                        <a:t>Network Mapping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ysClr val="windowText" lastClr="000000"/>
                          </a:solidFill>
                        </a:rPr>
                        <a:t>Putting the concepts of </a:t>
                      </a:r>
                      <a:r>
                        <a:rPr lang="en-US" i="1" dirty="0">
                          <a:solidFill>
                            <a:sysClr val="windowText" lastClr="000000"/>
                          </a:solidFill>
                        </a:rPr>
                        <a:t>nodes</a:t>
                      </a:r>
                      <a:r>
                        <a:rPr lang="en-US" dirty="0">
                          <a:solidFill>
                            <a:sysClr val="windowText" lastClr="000000"/>
                          </a:solidFill>
                        </a:rPr>
                        <a:t>, </a:t>
                      </a:r>
                      <a:r>
                        <a:rPr lang="en-US" i="1" dirty="0">
                          <a:solidFill>
                            <a:sysClr val="windowText" lastClr="000000"/>
                          </a:solidFill>
                        </a:rPr>
                        <a:t>strong and weak ties</a:t>
                      </a:r>
                      <a:r>
                        <a:rPr lang="en-US" dirty="0">
                          <a:solidFill>
                            <a:sysClr val="windowText" lastClr="000000"/>
                          </a:solidFill>
                        </a:rPr>
                        <a:t> and </a:t>
                      </a:r>
                      <a:r>
                        <a:rPr lang="en-US" i="1" dirty="0">
                          <a:solidFill>
                            <a:sysClr val="windowText" lastClr="000000"/>
                          </a:solidFill>
                        </a:rPr>
                        <a:t>structural holes </a:t>
                      </a:r>
                      <a:r>
                        <a:rPr lang="en-US" dirty="0">
                          <a:solidFill>
                            <a:sysClr val="windowText" lastClr="000000"/>
                          </a:solidFill>
                        </a:rPr>
                        <a:t>to pen and paper, as you analyze your current network and identify potential new connections.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70805"/>
                  </a:ext>
                </a:extLst>
              </a:tr>
              <a:tr h="370840">
                <a:tc>
                  <a:txBody>
                    <a:bodyPr/>
                    <a:lstStyle/>
                    <a:p>
                      <a:r>
                        <a:rPr lang="en-US" b="1" dirty="0">
                          <a:solidFill>
                            <a:sysClr val="windowText" lastClr="000000"/>
                          </a:solidFill>
                        </a:rPr>
                        <a:t>Roles and Types of Support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ysClr val="windowText" lastClr="000000"/>
                          </a:solidFill>
                        </a:rPr>
                        <a:t>An exercise that prompts you to analyze each of your key relationships according to what type of relationship it is and what types of support or benefits are afforded.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3890407"/>
                  </a:ext>
                </a:extLst>
              </a:tr>
              <a:tr h="370840">
                <a:tc>
                  <a:txBody>
                    <a:bodyPr/>
                    <a:lstStyle/>
                    <a:p>
                      <a:r>
                        <a:rPr lang="en-US" b="1" dirty="0">
                          <a:solidFill>
                            <a:sysClr val="windowText" lastClr="000000"/>
                          </a:solidFill>
                        </a:rPr>
                        <a:t>Networking Behaviors Worksheet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ysClr val="windowText" lastClr="000000"/>
                          </a:solidFill>
                        </a:rPr>
                        <a:t>Examining your current network behaviors and identifying opportunities for future participation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4966480"/>
                  </a:ext>
                </a:extLst>
              </a:tr>
            </a:tbl>
          </a:graphicData>
        </a:graphic>
      </p:graphicFrame>
    </p:spTree>
    <p:extLst>
      <p:ext uri="{BB962C8B-B14F-4D97-AF65-F5344CB8AC3E}">
        <p14:creationId xmlns:p14="http://schemas.microsoft.com/office/powerpoint/2010/main" val="3224408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Habits for Focus, Time Management, and Getting Things Done</a:t>
            </a:r>
            <a:endParaRPr lang="en-US" dirty="0"/>
          </a:p>
        </p:txBody>
      </p:sp>
    </p:spTree>
    <p:extLst>
      <p:ext uri="{BB962C8B-B14F-4D97-AF65-F5344CB8AC3E}">
        <p14:creationId xmlns:p14="http://schemas.microsoft.com/office/powerpoint/2010/main" val="1605326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Choices We make: Creating habits for Professional growth</a:t>
            </a:r>
          </a:p>
        </p:txBody>
      </p:sp>
      <p:sp>
        <p:nvSpPr>
          <p:cNvPr id="3" name="Content Placeholder 2"/>
          <p:cNvSpPr>
            <a:spLocks noGrp="1"/>
          </p:cNvSpPr>
          <p:nvPr>
            <p:ph idx="1"/>
          </p:nvPr>
        </p:nvSpPr>
        <p:spPr>
          <a:xfrm>
            <a:off x="854371" y="2718381"/>
            <a:ext cx="8179382" cy="3578657"/>
          </a:xfrm>
        </p:spPr>
        <p:txBody>
          <a:bodyPr>
            <a:normAutofit/>
          </a:bodyPr>
          <a:lstStyle/>
          <a:p>
            <a:pPr marL="0" indent="0">
              <a:buNone/>
            </a:pPr>
            <a:r>
              <a:rPr lang="en-US" sz="3200" dirty="0">
                <a:solidFill>
                  <a:schemeClr val="accent3"/>
                </a:solidFill>
              </a:rPr>
              <a:t>Habits are powerful factors in our lives. Because they are consistent, often conscious patterns, they constantly, daily, express our character and produce our effectiveness</a:t>
            </a:r>
          </a:p>
          <a:p>
            <a:pPr marL="0" indent="0">
              <a:buNone/>
            </a:pPr>
            <a:endParaRPr lang="en-US" sz="1700" dirty="0">
              <a:solidFill>
                <a:schemeClr val="accent3"/>
              </a:solidFill>
            </a:endParaRPr>
          </a:p>
          <a:p>
            <a:pPr marL="0" indent="0">
              <a:buNone/>
            </a:pPr>
            <a:r>
              <a:rPr lang="en-US" sz="1700" dirty="0">
                <a:solidFill>
                  <a:schemeClr val="accent3"/>
                </a:solidFill>
              </a:rPr>
              <a:t>– Covey S.R., 1990, </a:t>
            </a:r>
            <a:r>
              <a:rPr lang="en-US" sz="1700" i="1" dirty="0">
                <a:solidFill>
                  <a:schemeClr val="accent3"/>
                </a:solidFill>
              </a:rPr>
              <a:t>The 7 habits of highly effective people</a:t>
            </a:r>
            <a:endParaRPr lang="en-US" sz="1700" dirty="0">
              <a:solidFill>
                <a:schemeClr val="accent3"/>
              </a:solidFill>
            </a:endParaRPr>
          </a:p>
        </p:txBody>
      </p:sp>
      <p:pic>
        <p:nvPicPr>
          <p:cNvPr id="7" name="Picture 6">
            <a:extLst>
              <a:ext uri="{FF2B5EF4-FFF2-40B4-BE49-F238E27FC236}">
                <a16:creationId xmlns:a16="http://schemas.microsoft.com/office/drawing/2014/main" id="{BC2D1AB9-3767-445E-AD3F-26030742951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742499" y="1475347"/>
            <a:ext cx="2457280" cy="4914560"/>
          </a:xfrm>
          <a:prstGeom prst="rect">
            <a:avLst/>
          </a:prstGeom>
        </p:spPr>
      </p:pic>
    </p:spTree>
    <p:extLst>
      <p:ext uri="{BB962C8B-B14F-4D97-AF65-F5344CB8AC3E}">
        <p14:creationId xmlns:p14="http://schemas.microsoft.com/office/powerpoint/2010/main" val="200047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140" y="484040"/>
            <a:ext cx="9927770" cy="939077"/>
          </a:xfrm>
        </p:spPr>
        <p:txBody>
          <a:bodyPr>
            <a:noAutofit/>
          </a:bodyPr>
          <a:lstStyle/>
          <a:p>
            <a:pPr algn="ctr"/>
            <a:r>
              <a:rPr lang="en-US" dirty="0"/>
              <a:t>Exercise: Five Steps to Getting Things </a:t>
            </a:r>
            <a:r>
              <a:rPr lang="en-US" dirty="0" smtClean="0"/>
              <a:t>Done</a:t>
            </a:r>
            <a:endParaRPr lang="en-US" dirty="0"/>
          </a:p>
        </p:txBody>
      </p:sp>
      <p:sp>
        <p:nvSpPr>
          <p:cNvPr id="3" name="Content Placeholder 2"/>
          <p:cNvSpPr>
            <a:spLocks noGrp="1"/>
          </p:cNvSpPr>
          <p:nvPr>
            <p:ph idx="1"/>
          </p:nvPr>
        </p:nvSpPr>
        <p:spPr>
          <a:xfrm>
            <a:off x="870063" y="1927425"/>
            <a:ext cx="10593925" cy="3337560"/>
          </a:xfrm>
        </p:spPr>
        <p:txBody>
          <a:bodyPr>
            <a:noAutofit/>
          </a:bodyPr>
          <a:lstStyle/>
          <a:p>
            <a:pPr marL="0" indent="0">
              <a:buNone/>
            </a:pPr>
            <a:r>
              <a:rPr lang="en-US" sz="2000" b="1" dirty="0"/>
              <a:t>Collect</a:t>
            </a:r>
            <a:r>
              <a:rPr lang="en-US" sz="2000" dirty="0"/>
              <a:t> </a:t>
            </a:r>
            <a:r>
              <a:rPr lang="en-US" sz="2000" dirty="0" smtClean="0"/>
              <a:t>: On </a:t>
            </a:r>
            <a:r>
              <a:rPr lang="en-US" sz="2000" dirty="0"/>
              <a:t>one page of </a:t>
            </a:r>
            <a:r>
              <a:rPr lang="en-US" sz="2000" dirty="0" smtClean="0"/>
              <a:t>your journal</a:t>
            </a:r>
            <a:r>
              <a:rPr lang="en-US" sz="2000" dirty="0"/>
              <a:t>, write </a:t>
            </a:r>
            <a:r>
              <a:rPr lang="en-US" sz="2000" dirty="0" smtClean="0"/>
              <a:t>down everything </a:t>
            </a:r>
            <a:r>
              <a:rPr lang="en-US" sz="2000" dirty="0"/>
              <a:t>you can </a:t>
            </a:r>
            <a:r>
              <a:rPr lang="en-US" sz="2000" dirty="0" smtClean="0"/>
              <a:t>think of </a:t>
            </a:r>
            <a:r>
              <a:rPr lang="en-US" sz="2000" dirty="0"/>
              <a:t>that needs to get </a:t>
            </a:r>
            <a:r>
              <a:rPr lang="en-US" sz="2000" dirty="0" smtClean="0"/>
              <a:t>done, and </a:t>
            </a:r>
            <a:r>
              <a:rPr lang="en-US" sz="2000" dirty="0"/>
              <a:t>anything that’s </a:t>
            </a:r>
            <a:r>
              <a:rPr lang="en-US" sz="2000" dirty="0" smtClean="0"/>
              <a:t>on your </a:t>
            </a:r>
            <a:r>
              <a:rPr lang="en-US" sz="2000" dirty="0"/>
              <a:t>mind or keeping </a:t>
            </a:r>
            <a:r>
              <a:rPr lang="en-US" sz="2000" dirty="0" smtClean="0"/>
              <a:t>you up </a:t>
            </a:r>
            <a:r>
              <a:rPr lang="en-US" sz="2000" dirty="0"/>
              <a:t>at night—in </a:t>
            </a:r>
            <a:r>
              <a:rPr lang="en-US" sz="2000" dirty="0" smtClean="0"/>
              <a:t>no particular </a:t>
            </a:r>
            <a:r>
              <a:rPr lang="en-US" sz="2000" dirty="0"/>
              <a:t>order. </a:t>
            </a:r>
            <a:r>
              <a:rPr lang="en-US" sz="2000" dirty="0" smtClean="0"/>
              <a:t>Include notes </a:t>
            </a:r>
            <a:r>
              <a:rPr lang="en-US" sz="2000" dirty="0"/>
              <a:t>from past weeks </a:t>
            </a:r>
            <a:r>
              <a:rPr lang="en-US" sz="2000" dirty="0" smtClean="0"/>
              <a:t>for continuing </a:t>
            </a:r>
            <a:r>
              <a:rPr lang="en-US" sz="2000" dirty="0"/>
              <a:t>projects </a:t>
            </a:r>
            <a:r>
              <a:rPr lang="en-US" sz="2000" dirty="0" smtClean="0"/>
              <a:t>or issues.</a:t>
            </a:r>
          </a:p>
          <a:p>
            <a:pPr marL="0" indent="0">
              <a:buNone/>
            </a:pPr>
            <a:r>
              <a:rPr lang="en-US" sz="2000" b="1" dirty="0" smtClean="0"/>
              <a:t>Process :</a:t>
            </a:r>
            <a:r>
              <a:rPr lang="en-US" sz="2000" dirty="0" smtClean="0"/>
              <a:t> Create a page for each project or issue</a:t>
            </a:r>
            <a:r>
              <a:rPr lang="en-US" sz="2000" dirty="0"/>
              <a:t>. </a:t>
            </a:r>
            <a:r>
              <a:rPr lang="en-US" sz="2000" dirty="0" smtClean="0"/>
              <a:t>Transfer any </a:t>
            </a:r>
            <a:r>
              <a:rPr lang="en-US" sz="2000" dirty="0"/>
              <a:t>outstanding items </a:t>
            </a:r>
            <a:r>
              <a:rPr lang="en-US" sz="2000" dirty="0" smtClean="0"/>
              <a:t>from the </a:t>
            </a:r>
            <a:r>
              <a:rPr lang="en-US" sz="2000" dirty="0"/>
              <a:t>previous week’s </a:t>
            </a:r>
            <a:r>
              <a:rPr lang="en-US" sz="2000" dirty="0" smtClean="0"/>
              <a:t>notes and </a:t>
            </a:r>
            <a:r>
              <a:rPr lang="en-US" sz="2000" dirty="0"/>
              <a:t>jot down any </a:t>
            </a:r>
            <a:r>
              <a:rPr lang="en-US" sz="2000" dirty="0" smtClean="0"/>
              <a:t>new information </a:t>
            </a:r>
            <a:r>
              <a:rPr lang="en-US" sz="2000" dirty="0"/>
              <a:t>or </a:t>
            </a:r>
            <a:r>
              <a:rPr lang="en-US" sz="2000" dirty="0" smtClean="0"/>
              <a:t>ideas—again</a:t>
            </a:r>
            <a:r>
              <a:rPr lang="en-US" sz="2000" dirty="0"/>
              <a:t>, in no </a:t>
            </a:r>
            <a:r>
              <a:rPr lang="en-US" sz="2000" dirty="0" smtClean="0"/>
              <a:t>particular order.</a:t>
            </a:r>
          </a:p>
          <a:p>
            <a:pPr marL="0" indent="0">
              <a:buNone/>
            </a:pPr>
            <a:r>
              <a:rPr lang="en-US" sz="2000" b="1" dirty="0" smtClean="0"/>
              <a:t>Organize : </a:t>
            </a:r>
            <a:r>
              <a:rPr lang="en-US" sz="2000" dirty="0" smtClean="0"/>
              <a:t>For </a:t>
            </a:r>
            <a:r>
              <a:rPr lang="en-US" sz="2000" dirty="0"/>
              <a:t>each project, </a:t>
            </a:r>
            <a:r>
              <a:rPr lang="en-US" sz="2000" dirty="0" smtClean="0"/>
              <a:t>consider level </a:t>
            </a:r>
            <a:r>
              <a:rPr lang="en-US" sz="2000" dirty="0"/>
              <a:t>of importance </a:t>
            </a:r>
            <a:r>
              <a:rPr lang="en-US" sz="2000" dirty="0" smtClean="0"/>
              <a:t>and urgency</a:t>
            </a:r>
            <a:r>
              <a:rPr lang="en-US" sz="2000" dirty="0"/>
              <a:t>. Set priorities </a:t>
            </a:r>
            <a:r>
              <a:rPr lang="en-US" sz="2000" dirty="0" smtClean="0"/>
              <a:t>for action </a:t>
            </a:r>
            <a:r>
              <a:rPr lang="en-US" sz="2000" dirty="0"/>
              <a:t>today, this </a:t>
            </a:r>
            <a:r>
              <a:rPr lang="en-US" sz="2000" dirty="0" smtClean="0"/>
              <a:t>week, and/or </a:t>
            </a:r>
            <a:r>
              <a:rPr lang="en-US" sz="2000" dirty="0"/>
              <a:t>this month. </a:t>
            </a:r>
            <a:r>
              <a:rPr lang="en-US" sz="2000" dirty="0" smtClean="0"/>
              <a:t>Track tasks </a:t>
            </a:r>
            <a:r>
              <a:rPr lang="en-US" sz="2000" dirty="0"/>
              <a:t>with </a:t>
            </a:r>
            <a:r>
              <a:rPr lang="en-US" sz="2000" dirty="0" smtClean="0"/>
              <a:t>important deadlines </a:t>
            </a:r>
            <a:r>
              <a:rPr lang="en-US" sz="2000" dirty="0"/>
              <a:t>in a calendar</a:t>
            </a:r>
            <a:r>
              <a:rPr lang="en-US" sz="2000" dirty="0" smtClean="0"/>
              <a:t>.</a:t>
            </a:r>
          </a:p>
          <a:p>
            <a:pPr marL="0" indent="0">
              <a:buNone/>
            </a:pPr>
            <a:r>
              <a:rPr lang="en-US" sz="2000" b="1" dirty="0"/>
              <a:t>Review</a:t>
            </a:r>
            <a:r>
              <a:rPr lang="en-US" sz="2000" dirty="0"/>
              <a:t> </a:t>
            </a:r>
            <a:r>
              <a:rPr lang="en-US" sz="2000" dirty="0" smtClean="0"/>
              <a:t>: Each </a:t>
            </a:r>
            <a:r>
              <a:rPr lang="en-US" sz="2000" dirty="0"/>
              <a:t>day of the </a:t>
            </a:r>
            <a:r>
              <a:rPr lang="en-US" sz="2000" dirty="0" smtClean="0"/>
              <a:t>week, review </a:t>
            </a:r>
            <a:r>
              <a:rPr lang="en-US" sz="2000" dirty="0"/>
              <a:t>to prioritize </a:t>
            </a:r>
            <a:r>
              <a:rPr lang="en-US" sz="2000" dirty="0" smtClean="0"/>
              <a:t>tasks for </a:t>
            </a:r>
            <a:r>
              <a:rPr lang="en-US" sz="2000" dirty="0"/>
              <a:t>the day. What is </a:t>
            </a:r>
            <a:r>
              <a:rPr lang="en-US" sz="2000" dirty="0" smtClean="0"/>
              <a:t>the next </a:t>
            </a:r>
            <a:r>
              <a:rPr lang="en-US" sz="2000" dirty="0"/>
              <a:t>action for </a:t>
            </a:r>
            <a:r>
              <a:rPr lang="en-US" sz="2000" dirty="0" smtClean="0"/>
              <a:t>each project?</a:t>
            </a:r>
          </a:p>
          <a:p>
            <a:pPr marL="0" indent="0">
              <a:buNone/>
            </a:pPr>
            <a:r>
              <a:rPr lang="en-US" sz="2000" b="1" dirty="0" smtClean="0"/>
              <a:t>Do :</a:t>
            </a:r>
            <a:r>
              <a:rPr lang="en-US" sz="2000" dirty="0" smtClean="0"/>
              <a:t> </a:t>
            </a:r>
            <a:r>
              <a:rPr lang="en-US" sz="2000" dirty="0"/>
              <a:t>Jump right in! Focus </a:t>
            </a:r>
            <a:r>
              <a:rPr lang="en-US" sz="2000" dirty="0" smtClean="0"/>
              <a:t>on those </a:t>
            </a:r>
            <a:r>
              <a:rPr lang="en-US" sz="2000" dirty="0"/>
              <a:t>next actions.</a:t>
            </a:r>
          </a:p>
        </p:txBody>
      </p:sp>
      <p:sp>
        <p:nvSpPr>
          <p:cNvPr id="4" name="TextBox 3"/>
          <p:cNvSpPr txBox="1"/>
          <p:nvPr/>
        </p:nvSpPr>
        <p:spPr>
          <a:xfrm>
            <a:off x="3001139" y="5779825"/>
            <a:ext cx="8654195" cy="523220"/>
          </a:xfrm>
          <a:prstGeom prst="rect">
            <a:avLst/>
          </a:prstGeom>
          <a:noFill/>
        </p:spPr>
        <p:txBody>
          <a:bodyPr wrap="square" rtlCol="0">
            <a:spAutoFit/>
          </a:bodyPr>
          <a:lstStyle/>
          <a:p>
            <a:r>
              <a:rPr lang="en-US" sz="1400" dirty="0" smtClean="0"/>
              <a:t>(Adapted from Allen [2001] Getting things done: The art of stress-free productivity. New York, NY: Penguin Books.)</a:t>
            </a:r>
            <a:endParaRPr lang="en-US" sz="1400" dirty="0"/>
          </a:p>
        </p:txBody>
      </p:sp>
    </p:spTree>
    <p:extLst>
      <p:ext uri="{BB962C8B-B14F-4D97-AF65-F5344CB8AC3E}">
        <p14:creationId xmlns:p14="http://schemas.microsoft.com/office/powerpoint/2010/main" val="1936783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2129" y="1073059"/>
            <a:ext cx="11005457" cy="5632311"/>
          </a:xfrm>
          <a:prstGeom prst="rect">
            <a:avLst/>
          </a:prstGeom>
          <a:noFill/>
        </p:spPr>
        <p:txBody>
          <a:bodyPr wrap="square" rtlCol="0">
            <a:spAutoFit/>
          </a:bodyPr>
          <a:lstStyle/>
          <a:p>
            <a:r>
              <a:rPr lang="en-US" sz="2000" dirty="0" smtClean="0"/>
              <a:t>Sort all of the tasks and responsibilities and worries that you can think of related to your work using an Eisenhower box in your journal.</a:t>
            </a:r>
          </a:p>
          <a:p>
            <a:pPr marL="342900" indent="-342900">
              <a:buAutoNum type="arabicPeriod"/>
            </a:pPr>
            <a:endParaRPr lang="en-US" sz="2000" dirty="0"/>
          </a:p>
          <a:p>
            <a:r>
              <a:rPr lang="en-US" sz="2000" dirty="0" smtClean="0"/>
              <a:t>Take action using the 4Ds—depending on urgency/importance:</a:t>
            </a:r>
          </a:p>
          <a:p>
            <a:endParaRPr lang="en-US" sz="2000" dirty="0" smtClean="0"/>
          </a:p>
          <a:p>
            <a:r>
              <a:rPr lang="en-US" sz="2000" b="1" dirty="0" smtClean="0"/>
              <a:t>Do It (Urgent/Important): </a:t>
            </a:r>
            <a:r>
              <a:rPr lang="en-US" sz="2000" dirty="0" smtClean="0"/>
              <a:t>If the action really needs to be done by you, and can be done quickly (in less than two minutes), then do it</a:t>
            </a:r>
          </a:p>
          <a:p>
            <a:r>
              <a:rPr lang="en-US" sz="2000" dirty="0" smtClean="0"/>
              <a:t>now.</a:t>
            </a:r>
          </a:p>
          <a:p>
            <a:endParaRPr lang="en-US" sz="2000" dirty="0" smtClean="0"/>
          </a:p>
          <a:p>
            <a:r>
              <a:rPr lang="en-US" sz="2000" b="1" dirty="0" smtClean="0"/>
              <a:t>Defer It (Not Urgent/Important): </a:t>
            </a:r>
            <a:r>
              <a:rPr lang="en-US" sz="2000" dirty="0" smtClean="0"/>
              <a:t>If you are the right person for the job but it can’t or doesn’t need to happen right now, then defer it</a:t>
            </a:r>
          </a:p>
          <a:p>
            <a:r>
              <a:rPr lang="en-US" sz="2000" dirty="0" smtClean="0"/>
              <a:t>until later. Put it in a “next action” list and on your calendar as a reminder. </a:t>
            </a:r>
          </a:p>
          <a:p>
            <a:endParaRPr lang="en-US" sz="2000" dirty="0" smtClean="0"/>
          </a:p>
          <a:p>
            <a:r>
              <a:rPr lang="en-US" sz="2000" b="1" dirty="0" smtClean="0"/>
              <a:t>Delegate It (Urgent/Unimportant): </a:t>
            </a:r>
            <a:r>
              <a:rPr lang="en-US" sz="2000" dirty="0" smtClean="0"/>
              <a:t>If it needs to get done, but it isn’t your responsibility, or if someone else can do it sooner, then delegate it.</a:t>
            </a:r>
          </a:p>
          <a:p>
            <a:endParaRPr lang="en-US" sz="2000" dirty="0" smtClean="0"/>
          </a:p>
          <a:p>
            <a:r>
              <a:rPr lang="en-US" sz="2000" b="1" dirty="0" smtClean="0"/>
              <a:t>Dump/Ditch It (Not Urgent/Unimportant): </a:t>
            </a:r>
            <a:r>
              <a:rPr lang="en-US" sz="2000" dirty="0" smtClean="0"/>
              <a:t>If it doesn’t matter and doesn’t need to be acted on now, delete it. Get it out of your head.</a:t>
            </a:r>
            <a:endParaRPr lang="en-US" sz="2000" dirty="0"/>
          </a:p>
        </p:txBody>
      </p:sp>
      <p:sp>
        <p:nvSpPr>
          <p:cNvPr id="7" name="TextBox 6"/>
          <p:cNvSpPr txBox="1"/>
          <p:nvPr/>
        </p:nvSpPr>
        <p:spPr>
          <a:xfrm>
            <a:off x="865414" y="391885"/>
            <a:ext cx="10678885" cy="861774"/>
          </a:xfrm>
          <a:prstGeom prst="rect">
            <a:avLst/>
          </a:prstGeom>
          <a:noFill/>
        </p:spPr>
        <p:txBody>
          <a:bodyPr wrap="square" rtlCol="0">
            <a:spAutoFit/>
          </a:bodyPr>
          <a:lstStyle/>
          <a:p>
            <a:pPr algn="ctr"/>
            <a:r>
              <a:rPr lang="en-US" sz="3200" dirty="0"/>
              <a:t>Exercise: The Eisenhower Matrix</a:t>
            </a:r>
          </a:p>
          <a:p>
            <a:endParaRPr lang="en-US" dirty="0"/>
          </a:p>
        </p:txBody>
      </p:sp>
    </p:spTree>
    <p:extLst>
      <p:ext uri="{BB962C8B-B14F-4D97-AF65-F5344CB8AC3E}">
        <p14:creationId xmlns:p14="http://schemas.microsoft.com/office/powerpoint/2010/main" val="4013983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a:stretch>
            <a:fillRect/>
          </a:stretch>
        </p:blipFill>
        <p:spPr>
          <a:xfrm>
            <a:off x="3859136" y="1004468"/>
            <a:ext cx="5534529" cy="5300533"/>
          </a:xfrm>
          <a:prstGeom prst="rect">
            <a:avLst/>
          </a:prstGeom>
        </p:spPr>
      </p:pic>
      <p:sp>
        <p:nvSpPr>
          <p:cNvPr id="3" name="TextBox 2"/>
          <p:cNvSpPr txBox="1"/>
          <p:nvPr/>
        </p:nvSpPr>
        <p:spPr>
          <a:xfrm>
            <a:off x="4202229" y="295089"/>
            <a:ext cx="4883407" cy="861774"/>
          </a:xfrm>
          <a:prstGeom prst="rect">
            <a:avLst/>
          </a:prstGeom>
          <a:noFill/>
        </p:spPr>
        <p:txBody>
          <a:bodyPr wrap="square" rtlCol="0">
            <a:spAutoFit/>
          </a:bodyPr>
          <a:lstStyle/>
          <a:p>
            <a:pPr algn="ctr"/>
            <a:r>
              <a:rPr lang="en-US" sz="3200" dirty="0"/>
              <a:t>The Eisenhower Matrix</a:t>
            </a:r>
          </a:p>
          <a:p>
            <a:pPr algn="ctr"/>
            <a:endParaRPr lang="en-US" dirty="0"/>
          </a:p>
        </p:txBody>
      </p:sp>
      <p:sp>
        <p:nvSpPr>
          <p:cNvPr id="4" name="TextBox 3"/>
          <p:cNvSpPr txBox="1"/>
          <p:nvPr/>
        </p:nvSpPr>
        <p:spPr>
          <a:xfrm>
            <a:off x="6163873" y="6430192"/>
            <a:ext cx="5499463" cy="276999"/>
          </a:xfrm>
          <a:prstGeom prst="rect">
            <a:avLst/>
          </a:prstGeom>
          <a:noFill/>
        </p:spPr>
        <p:txBody>
          <a:bodyPr wrap="square" rtlCol="0">
            <a:spAutoFit/>
          </a:bodyPr>
          <a:lstStyle/>
          <a:p>
            <a:r>
              <a:rPr lang="en-US" sz="1200" dirty="0" smtClean="0">
                <a:hlinkClick r:id="rId4"/>
              </a:rPr>
              <a:t>https://theassistantquarters.co.uk/how-to-delegate/</a:t>
            </a:r>
            <a:endParaRPr lang="en-US" sz="1200" dirty="0"/>
          </a:p>
        </p:txBody>
      </p:sp>
    </p:spTree>
    <p:extLst>
      <p:ext uri="{BB962C8B-B14F-4D97-AF65-F5344CB8AC3E}">
        <p14:creationId xmlns:p14="http://schemas.microsoft.com/office/powerpoint/2010/main" val="2285342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 Mapping</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27072" y="2327529"/>
            <a:ext cx="5737855" cy="4219575"/>
          </a:xfrm>
        </p:spPr>
      </p:pic>
    </p:spTree>
    <p:extLst>
      <p:ext uri="{BB962C8B-B14F-4D97-AF65-F5344CB8AC3E}">
        <p14:creationId xmlns:p14="http://schemas.microsoft.com/office/powerpoint/2010/main" val="4254267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exercises</a:t>
            </a:r>
          </a:p>
        </p:txBody>
      </p:sp>
      <p:graphicFrame>
        <p:nvGraphicFramePr>
          <p:cNvPr id="8" name="Table 8">
            <a:extLst>
              <a:ext uri="{FF2B5EF4-FFF2-40B4-BE49-F238E27FC236}">
                <a16:creationId xmlns:a16="http://schemas.microsoft.com/office/drawing/2014/main" id="{CDCD4E2F-9C24-4E80-BD82-C4136D6113DF}"/>
              </a:ext>
            </a:extLst>
          </p:cNvPr>
          <p:cNvGraphicFramePr>
            <a:graphicFrameLocks noGrp="1"/>
          </p:cNvGraphicFramePr>
          <p:nvPr>
            <p:ph idx="1"/>
            <p:extLst>
              <p:ext uri="{D42A27DB-BD31-4B8C-83A1-F6EECF244321}">
                <p14:modId xmlns:p14="http://schemas.microsoft.com/office/powerpoint/2010/main" val="66414313"/>
              </p:ext>
            </p:extLst>
          </p:nvPr>
        </p:nvGraphicFramePr>
        <p:xfrm>
          <a:off x="1578597" y="2443435"/>
          <a:ext cx="9034805" cy="4114800"/>
        </p:xfrm>
        <a:graphic>
          <a:graphicData uri="http://schemas.openxmlformats.org/drawingml/2006/table">
            <a:tbl>
              <a:tblPr firstRow="1" bandRow="1">
                <a:tableStyleId>{5C22544A-7EE6-4342-B048-85BDC9FD1C3A}</a:tableStyleId>
              </a:tblPr>
              <a:tblGrid>
                <a:gridCol w="3830595">
                  <a:extLst>
                    <a:ext uri="{9D8B030D-6E8A-4147-A177-3AD203B41FA5}">
                      <a16:colId xmlns:a16="http://schemas.microsoft.com/office/drawing/2014/main" val="575284982"/>
                    </a:ext>
                  </a:extLst>
                </a:gridCol>
                <a:gridCol w="5204210">
                  <a:extLst>
                    <a:ext uri="{9D8B030D-6E8A-4147-A177-3AD203B41FA5}">
                      <a16:colId xmlns:a16="http://schemas.microsoft.com/office/drawing/2014/main" val="3844730031"/>
                    </a:ext>
                  </a:extLst>
                </a:gridCol>
              </a:tblGrid>
              <a:tr h="370840">
                <a:tc>
                  <a:txBody>
                    <a:bodyPr/>
                    <a:lstStyle/>
                    <a:p>
                      <a:r>
                        <a:rPr lang="en-US" b="1" dirty="0" smtClean="0">
                          <a:solidFill>
                            <a:sysClr val="windowText" lastClr="000000"/>
                          </a:solidFill>
                        </a:rPr>
                        <a:t>Habits</a:t>
                      </a:r>
                      <a:r>
                        <a:rPr lang="en-US" b="1" baseline="0" dirty="0" smtClean="0">
                          <a:solidFill>
                            <a:sysClr val="windowText" lastClr="000000"/>
                          </a:solidFill>
                        </a:rPr>
                        <a:t> Checklist</a:t>
                      </a:r>
                      <a:endParaRPr lang="en-US"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dirty="0" smtClean="0">
                          <a:solidFill>
                            <a:sysClr val="windowText" lastClr="000000"/>
                          </a:solidFill>
                        </a:rPr>
                        <a:t>Create</a:t>
                      </a:r>
                      <a:r>
                        <a:rPr lang="en-US" b="0" baseline="0" dirty="0" smtClean="0">
                          <a:solidFill>
                            <a:sysClr val="windowText" lastClr="000000"/>
                          </a:solidFill>
                        </a:rPr>
                        <a:t> a table or spreadsheet describing current habits, expectations for each, and when they occur.</a:t>
                      </a:r>
                      <a:endParaRPr lang="en-US" b="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7241944"/>
                  </a:ext>
                </a:extLst>
              </a:tr>
              <a:tr h="370840">
                <a:tc>
                  <a:txBody>
                    <a:bodyPr/>
                    <a:lstStyle/>
                    <a:p>
                      <a:r>
                        <a:rPr lang="en-US" b="1" dirty="0" smtClean="0">
                          <a:solidFill>
                            <a:sysClr val="windowText" lastClr="000000"/>
                          </a:solidFill>
                        </a:rPr>
                        <a:t>Developing</a:t>
                      </a:r>
                      <a:r>
                        <a:rPr lang="en-US" b="1" baseline="0" dirty="0" smtClean="0">
                          <a:solidFill>
                            <a:sysClr val="windowText" lastClr="000000"/>
                          </a:solidFill>
                        </a:rPr>
                        <a:t> Writing Habits</a:t>
                      </a:r>
                      <a:endParaRPr lang="en-US"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solidFill>
                            <a:sysClr val="windowText" lastClr="000000"/>
                          </a:solidFill>
                        </a:rPr>
                        <a:t>Reflective exercise</a:t>
                      </a:r>
                      <a:r>
                        <a:rPr lang="en-US" baseline="0" dirty="0" smtClean="0">
                          <a:solidFill>
                            <a:sysClr val="windowText" lastClr="000000"/>
                          </a:solidFill>
                        </a:rPr>
                        <a:t> to create habits to enhance productivity and accountability.</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70805"/>
                  </a:ext>
                </a:extLst>
              </a:tr>
              <a:tr h="370840">
                <a:tc>
                  <a:txBody>
                    <a:bodyPr/>
                    <a:lstStyle/>
                    <a:p>
                      <a:r>
                        <a:rPr lang="en-US" b="1" dirty="0" smtClean="0">
                          <a:solidFill>
                            <a:sysClr val="windowText" lastClr="000000"/>
                          </a:solidFill>
                        </a:rPr>
                        <a:t>What’s Your</a:t>
                      </a:r>
                      <a:r>
                        <a:rPr lang="en-US" b="1" baseline="0" dirty="0" smtClean="0">
                          <a:solidFill>
                            <a:sysClr val="windowText" lastClr="000000"/>
                          </a:solidFill>
                        </a:rPr>
                        <a:t> Mindset?</a:t>
                      </a:r>
                      <a:endParaRPr lang="en-US"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aseline="0" dirty="0" smtClean="0">
                          <a:solidFill>
                            <a:sysClr val="windowText" lastClr="000000"/>
                          </a:solidFill>
                        </a:rPr>
                        <a:t>This exercise asks questions about fixed and growth mindsets as they relate to specific abilities.</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3890407"/>
                  </a:ext>
                </a:extLst>
              </a:tr>
              <a:tr h="370840">
                <a:tc>
                  <a:txBody>
                    <a:bodyPr/>
                    <a:lstStyle/>
                    <a:p>
                      <a:r>
                        <a:rPr lang="en-US" b="1" dirty="0" smtClean="0">
                          <a:solidFill>
                            <a:sysClr val="windowText" lastClr="000000"/>
                          </a:solidFill>
                        </a:rPr>
                        <a:t>Attachment Style</a:t>
                      </a:r>
                      <a:endParaRPr lang="en-US"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solidFill>
                            <a:sysClr val="windowText" lastClr="000000"/>
                          </a:solidFill>
                        </a:rPr>
                        <a:t>Identify kinds of attachments styles,</a:t>
                      </a:r>
                      <a:r>
                        <a:rPr lang="en-US" baseline="0" dirty="0" smtClean="0">
                          <a:solidFill>
                            <a:sysClr val="windowText" lastClr="000000"/>
                          </a:solidFill>
                        </a:rPr>
                        <a:t> how they are characterized, and consider ways to build new habitual responses based on potential actions.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4966480"/>
                  </a:ext>
                </a:extLst>
              </a:tr>
              <a:tr h="370840">
                <a:tc>
                  <a:txBody>
                    <a:bodyPr/>
                    <a:lstStyle/>
                    <a:p>
                      <a:r>
                        <a:rPr lang="en-US" b="1" dirty="0" smtClean="0">
                          <a:solidFill>
                            <a:sysClr val="windowText" lastClr="000000"/>
                          </a:solidFill>
                        </a:rPr>
                        <a:t>Habits of Mind Worksheet</a:t>
                      </a:r>
                      <a:endParaRPr lang="en-US"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aseline="0" dirty="0" smtClean="0">
                          <a:solidFill>
                            <a:sysClr val="windowText" lastClr="000000"/>
                          </a:solidFill>
                        </a:rPr>
                        <a:t>Reflect on opportunities to practice and solidify positive habits of minds.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368149"/>
                  </a:ext>
                </a:extLst>
              </a:tr>
              <a:tr h="370840">
                <a:tc>
                  <a:txBody>
                    <a:bodyPr/>
                    <a:lstStyle/>
                    <a:p>
                      <a:r>
                        <a:rPr lang="en-US" b="1" dirty="0" smtClean="0">
                          <a:solidFill>
                            <a:sysClr val="windowText" lastClr="000000"/>
                          </a:solidFill>
                        </a:rPr>
                        <a:t>Six-Step Habituation</a:t>
                      </a:r>
                      <a:endParaRPr lang="en-US"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aseline="0" dirty="0" smtClean="0">
                          <a:solidFill>
                            <a:sysClr val="windowText" lastClr="000000"/>
                          </a:solidFill>
                        </a:rPr>
                        <a:t>Focusing on one new habit, follow a six-step blueprint to help solidify 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0910589"/>
                  </a:ext>
                </a:extLst>
              </a:tr>
            </a:tbl>
          </a:graphicData>
        </a:graphic>
      </p:graphicFrame>
    </p:spTree>
    <p:extLst>
      <p:ext uri="{BB962C8B-B14F-4D97-AF65-F5344CB8AC3E}">
        <p14:creationId xmlns:p14="http://schemas.microsoft.com/office/powerpoint/2010/main" val="2952891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Q&amp;A</a:t>
            </a:r>
            <a:endParaRPr lang="en-US" dirty="0"/>
          </a:p>
        </p:txBody>
      </p:sp>
    </p:spTree>
    <p:extLst>
      <p:ext uri="{BB962C8B-B14F-4D97-AF65-F5344CB8AC3E}">
        <p14:creationId xmlns:p14="http://schemas.microsoft.com/office/powerpoint/2010/main" val="2212533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Time for Exercises</a:t>
            </a:r>
            <a:endParaRPr lang="en-US" dirty="0"/>
          </a:p>
        </p:txBody>
      </p:sp>
    </p:spTree>
    <p:extLst>
      <p:ext uri="{BB962C8B-B14F-4D97-AF65-F5344CB8AC3E}">
        <p14:creationId xmlns:p14="http://schemas.microsoft.com/office/powerpoint/2010/main" val="4156087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6860" y="517017"/>
            <a:ext cx="7777060" cy="5719191"/>
          </a:xfrm>
          <a:prstGeom prst="rect">
            <a:avLst/>
          </a:prstGeom>
        </p:spPr>
      </p:pic>
    </p:spTree>
    <p:extLst>
      <p:ext uri="{BB962C8B-B14F-4D97-AF65-F5344CB8AC3E}">
        <p14:creationId xmlns:p14="http://schemas.microsoft.com/office/powerpoint/2010/main" val="553461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&amp; Questions</a:t>
            </a:r>
            <a:endParaRPr lang="en-US" dirty="0"/>
          </a:p>
        </p:txBody>
      </p:sp>
      <p:sp>
        <p:nvSpPr>
          <p:cNvPr id="3" name="Content Placeholder 2"/>
          <p:cNvSpPr>
            <a:spLocks noGrp="1"/>
          </p:cNvSpPr>
          <p:nvPr>
            <p:ph idx="1"/>
          </p:nvPr>
        </p:nvSpPr>
        <p:spPr/>
        <p:txBody>
          <a:bodyPr>
            <a:noAutofit/>
          </a:bodyPr>
          <a:lstStyle/>
          <a:p>
            <a:pPr marL="0" indent="0">
              <a:buNone/>
            </a:pPr>
            <a:r>
              <a:rPr lang="en-US" sz="2400" dirty="0" smtClean="0"/>
              <a:t>Linda Miles</a:t>
            </a:r>
            <a:br>
              <a:rPr lang="en-US" sz="2400" dirty="0" smtClean="0"/>
            </a:br>
            <a:r>
              <a:rPr lang="en-US" sz="2400" dirty="0" smtClean="0">
                <a:hlinkClick r:id="rId3"/>
              </a:rPr>
              <a:t>lmiles.librarian@gmail.com</a:t>
            </a:r>
            <a:endParaRPr lang="en-US" sz="2400" dirty="0" smtClean="0"/>
          </a:p>
          <a:p>
            <a:pPr marL="0" indent="0">
              <a:buNone/>
            </a:pPr>
            <a:r>
              <a:rPr lang="en-US" sz="2400" dirty="0" smtClean="0"/>
              <a:t>@</a:t>
            </a:r>
            <a:r>
              <a:rPr lang="en-US" sz="2400" dirty="0" err="1" smtClean="0"/>
              <a:t>lmiles</a:t>
            </a:r>
            <a:endParaRPr lang="en-US" sz="2400" dirty="0" smtClean="0"/>
          </a:p>
          <a:p>
            <a:pPr marL="0" indent="0">
              <a:buNone/>
            </a:pPr>
            <a:endParaRPr lang="en-US" sz="2400" dirty="0"/>
          </a:p>
          <a:p>
            <a:pPr marL="0" indent="0">
              <a:buNone/>
            </a:pPr>
            <a:r>
              <a:rPr lang="en-US" sz="2400" dirty="0" smtClean="0"/>
              <a:t>Susanne </a:t>
            </a:r>
            <a:r>
              <a:rPr lang="en-US" sz="2400" dirty="0" err="1" smtClean="0"/>
              <a:t>Markgren</a:t>
            </a:r>
            <a:r>
              <a:rPr lang="en-US" sz="2400" dirty="0" smtClean="0"/>
              <a:t/>
            </a:r>
            <a:br>
              <a:rPr lang="en-US" sz="2400" dirty="0" smtClean="0"/>
            </a:br>
            <a:r>
              <a:rPr lang="en-US" sz="2400" dirty="0" smtClean="0">
                <a:hlinkClick r:id="rId4"/>
              </a:rPr>
              <a:t>susanne.markgren@manhattan.edu</a:t>
            </a:r>
            <a:endParaRPr lang="en-US" sz="2400" dirty="0" smtClean="0"/>
          </a:p>
          <a:p>
            <a:pPr marL="0" indent="0">
              <a:buNone/>
            </a:pPr>
            <a:r>
              <a:rPr lang="en-US" sz="2400" dirty="0" smtClean="0"/>
              <a:t>@</a:t>
            </a:r>
            <a:r>
              <a:rPr lang="en-US" sz="2400" dirty="0" err="1" smtClean="0"/>
              <a:t>smarkgren</a:t>
            </a:r>
            <a:endParaRPr lang="en-US" sz="2400" dirty="0"/>
          </a:p>
        </p:txBody>
      </p:sp>
      <p:sp>
        <p:nvSpPr>
          <p:cNvPr id="4" name="TextBox 3"/>
          <p:cNvSpPr txBox="1"/>
          <p:nvPr/>
        </p:nvSpPr>
        <p:spPr>
          <a:xfrm>
            <a:off x="2231136" y="6071616"/>
            <a:ext cx="8449056" cy="584775"/>
          </a:xfrm>
          <a:prstGeom prst="rect">
            <a:avLst/>
          </a:prstGeom>
          <a:noFill/>
        </p:spPr>
        <p:txBody>
          <a:bodyPr wrap="square" rtlCol="0">
            <a:spAutoFit/>
          </a:bodyPr>
          <a:lstStyle/>
          <a:p>
            <a:r>
              <a:rPr lang="en-US" sz="3200" dirty="0" smtClean="0"/>
              <a:t>Web Site: </a:t>
            </a:r>
            <a:r>
              <a:rPr lang="en-US" sz="3200" dirty="0" smtClean="0">
                <a:hlinkClick r:id="rId5"/>
              </a:rPr>
              <a:t>https</a:t>
            </a:r>
            <a:r>
              <a:rPr lang="en-US" sz="3200" dirty="0">
                <a:hlinkClick r:id="rId5"/>
              </a:rPr>
              <a:t>://thriveasalibraryprofessional.com/</a:t>
            </a:r>
            <a:endParaRPr lang="en-US" sz="3200" dirty="0"/>
          </a:p>
        </p:txBody>
      </p:sp>
    </p:spTree>
    <p:extLst>
      <p:ext uri="{BB962C8B-B14F-4D97-AF65-F5344CB8AC3E}">
        <p14:creationId xmlns:p14="http://schemas.microsoft.com/office/powerpoint/2010/main" val="2419197965"/>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10569</TotalTime>
  <Words>4145</Words>
  <Application>Microsoft Office PowerPoint</Application>
  <PresentationFormat>Widescreen</PresentationFormat>
  <Paragraphs>297</Paragraphs>
  <Slides>31</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Gill Sans MT</vt:lpstr>
      <vt:lpstr>Parcel</vt:lpstr>
      <vt:lpstr>The Library is the Heart of the Community</vt:lpstr>
      <vt:lpstr>How to Thrive as a library Professional</vt:lpstr>
      <vt:lpstr>Librarian Personas</vt:lpstr>
      <vt:lpstr>What is success?</vt:lpstr>
      <vt:lpstr>Forging a path: Career Vision</vt:lpstr>
      <vt:lpstr>Gathering and Lending Support: Relationships</vt:lpstr>
      <vt:lpstr>Getting Your Bearings: Understanding Organization Culture</vt:lpstr>
      <vt:lpstr>The Choices We make: Creating habits for Professional growth</vt:lpstr>
      <vt:lpstr>Telling our Stories: using narrative for self-promotion, professional development, and influence</vt:lpstr>
      <vt:lpstr>Finding Your Place: Mindfulness and Self-Compassion</vt:lpstr>
      <vt:lpstr>Discovering your true purpose: reflective practice</vt:lpstr>
      <vt:lpstr>Gathering and Lending Support: Relationships</vt:lpstr>
      <vt:lpstr>Gathering and Lending Support: Relationships</vt:lpstr>
      <vt:lpstr>Flourishing at work</vt:lpstr>
      <vt:lpstr>Functions and effects of work relationships From Colbert, bono, and puranova (2016)</vt:lpstr>
      <vt:lpstr>Why network? Findings from Colbert, bono, and puranova (2016)</vt:lpstr>
      <vt:lpstr>Social networks Granovetter (1973)</vt:lpstr>
      <vt:lpstr>Social capital Granovetter (1973)</vt:lpstr>
      <vt:lpstr>Networking behaviors and impact Findings from forret and Dougherty (2004)</vt:lpstr>
      <vt:lpstr>Chapter exercises</vt:lpstr>
      <vt:lpstr>Habits for Focus, Time Management, and Getting Things Done</vt:lpstr>
      <vt:lpstr>The Choices We make: Creating habits for Professional growth</vt:lpstr>
      <vt:lpstr>Exercise: Five Steps to Getting Things Done</vt:lpstr>
      <vt:lpstr>PowerPoint Presentation</vt:lpstr>
      <vt:lpstr>PowerPoint Presentation</vt:lpstr>
      <vt:lpstr>Mind Mapping</vt:lpstr>
      <vt:lpstr>Chapter exercises</vt:lpstr>
      <vt:lpstr>Q&amp;A</vt:lpstr>
      <vt:lpstr>Time for Exercises</vt:lpstr>
      <vt:lpstr>PowerPoint Presentation</vt:lpstr>
      <vt:lpstr>Thank you &amp; 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Library is the Heart of the Community</dc:title>
  <dc:creator>Susanne</dc:creator>
  <cp:lastModifiedBy>Susanne</cp:lastModifiedBy>
  <cp:revision>46</cp:revision>
  <cp:lastPrinted>2020-01-28T17:37:59Z</cp:lastPrinted>
  <dcterms:created xsi:type="dcterms:W3CDTF">2020-01-15T16:23:46Z</dcterms:created>
  <dcterms:modified xsi:type="dcterms:W3CDTF">2020-01-28T20:44:17Z</dcterms:modified>
</cp:coreProperties>
</file>